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80" r:id="rId3"/>
    <p:sldId id="266" r:id="rId4"/>
    <p:sldId id="267" r:id="rId5"/>
    <p:sldId id="273" r:id="rId6"/>
    <p:sldId id="274" r:id="rId7"/>
    <p:sldId id="268" r:id="rId8"/>
    <p:sldId id="275" r:id="rId9"/>
    <p:sldId id="265" r:id="rId10"/>
    <p:sldId id="269" r:id="rId11"/>
    <p:sldId id="278" r:id="rId12"/>
    <p:sldId id="277" r:id="rId13"/>
    <p:sldId id="272" r:id="rId14"/>
    <p:sldId id="257" r:id="rId15"/>
    <p:sldId id="276" r:id="rId16"/>
    <p:sldId id="279"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 Ray" initials="MR" lastIdx="1" clrIdx="0">
    <p:extLst>
      <p:ext uri="{19B8F6BF-5375-455C-9EA6-DF929625EA0E}">
        <p15:presenceInfo xmlns:p15="http://schemas.microsoft.com/office/powerpoint/2012/main" xmlns="" userId="Mani R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C6C6"/>
    <a:srgbClr val="0000FF"/>
    <a:srgbClr val="31EF3A"/>
    <a:srgbClr val="CCFFCC"/>
    <a:srgbClr val="282D1B"/>
    <a:srgbClr val="254328"/>
    <a:srgbClr val="192D1B"/>
    <a:srgbClr val="1E3621"/>
    <a:srgbClr val="27452B"/>
    <a:srgbClr val="2E50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3692" autoAdjust="0"/>
  </p:normalViewPr>
  <p:slideViewPr>
    <p:cSldViewPr snapToGrid="0">
      <p:cViewPr>
        <p:scale>
          <a:sx n="100" d="100"/>
          <a:sy n="100" d="100"/>
        </p:scale>
        <p:origin x="-990" y="-21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9A6C0-B378-4B11-981C-837D583155AC}" type="datetimeFigureOut">
              <a:rPr lang="en-US" smtClean="0"/>
              <a:pPr/>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2BFA4-E5CF-4F22-BCF0-B1202766828F}" type="slidenum">
              <a:rPr lang="en-US" smtClean="0"/>
              <a:pPr/>
              <a:t>‹#›</a:t>
            </a:fld>
            <a:endParaRPr lang="en-US"/>
          </a:p>
        </p:txBody>
      </p:sp>
    </p:spTree>
    <p:extLst>
      <p:ext uri="{BB962C8B-B14F-4D97-AF65-F5344CB8AC3E}">
        <p14:creationId xmlns:p14="http://schemas.microsoft.com/office/powerpoint/2010/main" xmlns="" val="281579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2BFA4-E5CF-4F22-BCF0-B1202766828F}"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2BFA4-E5CF-4F22-BCF0-B1202766828F}"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2BFA4-E5CF-4F22-BCF0-B1202766828F}"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2BFA4-E5CF-4F22-BCF0-B1202766828F}"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32BFA4-E5CF-4F22-BCF0-B1202766828F}"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p:cNvSpPr/>
          <p:nvPr/>
        </p:nvSpPr>
        <p:spPr>
          <a:xfrm>
            <a:off x="11277600" y="0"/>
            <a:ext cx="914400" cy="6858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10" name="Rounded Rectangle 9"/>
          <p:cNvSpPr/>
          <p:nvPr/>
        </p:nvSpPr>
        <p:spPr>
          <a:xfrm>
            <a:off x="558130" y="434162"/>
            <a:ext cx="11075745" cy="3108960"/>
          </a:xfrm>
          <a:prstGeom prst="roundRect">
            <a:avLst>
              <a:gd name="adj" fmla="val 4578"/>
            </a:avLst>
          </a:prstGeom>
          <a:solidFill>
            <a:schemeClr val="accent1">
              <a:lumMod val="20000"/>
              <a:lumOff val="80000"/>
            </a:schemeClr>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5" name="Title 4"/>
          <p:cNvSpPr>
            <a:spLocks noGrp="1"/>
          </p:cNvSpPr>
          <p:nvPr>
            <p:ph type="ctrTitle"/>
          </p:nvPr>
        </p:nvSpPr>
        <p:spPr>
          <a:xfrm>
            <a:off x="963168" y="1820206"/>
            <a:ext cx="10363200" cy="1828800"/>
          </a:xfrm>
        </p:spPr>
        <p:txBody>
          <a:bodyPr lIns="45720" rIns="45720" bIns="45720"/>
          <a:lstStyle>
            <a:lvl1pPr algn="r">
              <a:defRPr sz="3375"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endParaRPr kumimoji="0" lang="en-US" dirty="0"/>
          </a:p>
        </p:txBody>
      </p:sp>
      <p:sp>
        <p:nvSpPr>
          <p:cNvPr id="20" name="Subtitle 19"/>
          <p:cNvSpPr>
            <a:spLocks noGrp="1"/>
          </p:cNvSpPr>
          <p:nvPr>
            <p:ph type="subTitle" idx="1"/>
          </p:nvPr>
        </p:nvSpPr>
        <p:spPr>
          <a:xfrm>
            <a:off x="963168" y="3685032"/>
            <a:ext cx="10363200" cy="914400"/>
          </a:xfrm>
        </p:spPr>
        <p:txBody>
          <a:bodyPr lIns="182880" tIns="0"/>
          <a:lstStyle>
            <a:lvl1pPr marL="27432" indent="0" algn="r">
              <a:spcBef>
                <a:spcPts val="0"/>
              </a:spcBef>
              <a:buNone/>
              <a:defRPr sz="1500">
                <a:solidFill>
                  <a:schemeClr val="bg2">
                    <a:shade val="2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sp>
        <p:nvSpPr>
          <p:cNvPr id="19" name="Date Placeholder 18"/>
          <p:cNvSpPr>
            <a:spLocks noGrp="1"/>
          </p:cNvSpPr>
          <p:nvPr>
            <p:ph type="dt" sz="half" idx="10"/>
          </p:nvPr>
        </p:nvSpPr>
        <p:spPr>
          <a:xfrm>
            <a:off x="0" y="6416678"/>
            <a:ext cx="30480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Tagore Technology Confidential</a:t>
            </a:r>
          </a:p>
        </p:txBody>
      </p:sp>
      <p:sp>
        <p:nvSpPr>
          <p:cNvPr id="11" name="Slide Number Placeholder 10"/>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168568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670560" y="530352"/>
            <a:ext cx="1091184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0" y="6416678"/>
            <a:ext cx="30480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Tagore Technology Confidential</a:t>
            </a:r>
          </a:p>
        </p:txBody>
      </p:sp>
      <p:sp>
        <p:nvSpPr>
          <p:cNvPr id="6" name="Slide Number Placeholder 5"/>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410747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7"/>
            <a:ext cx="26416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11200" y="533405"/>
            <a:ext cx="79248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0" y="6416678"/>
            <a:ext cx="30480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Tagore Technology Confidential</a:t>
            </a:r>
          </a:p>
        </p:txBody>
      </p:sp>
      <p:sp>
        <p:nvSpPr>
          <p:cNvPr id="6" name="Slide Number Placeholder 5"/>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228295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FB9B74C5-3530-4E44-81F6-D9F9621890B3}" type="slidenum">
              <a:rPr lang="en-US" smtClean="0"/>
              <a:pPr/>
              <a:t>‹#›</a:t>
            </a:fld>
            <a:endParaRPr lang="en-US"/>
          </a:p>
        </p:txBody>
      </p:sp>
      <p:sp>
        <p:nvSpPr>
          <p:cNvPr id="6" name="Text Placeholder 5"/>
          <p:cNvSpPr>
            <a:spLocks noGrp="1"/>
          </p:cNvSpPr>
          <p:nvPr>
            <p:ph type="body" sz="quarter" idx="11" hasCustomPrompt="1"/>
          </p:nvPr>
        </p:nvSpPr>
        <p:spPr>
          <a:xfrm>
            <a:off x="8940800" y="0"/>
            <a:ext cx="3048000" cy="457200"/>
          </a:xfrm>
        </p:spPr>
        <p:txBody>
          <a:bodyPr/>
          <a:lstStyle>
            <a:lvl1pPr marL="0" indent="0">
              <a:buNone/>
              <a:defRPr sz="1050" baseline="0"/>
            </a:lvl1pPr>
          </a:lstStyle>
          <a:p>
            <a:pPr lvl="0"/>
            <a:r>
              <a:rPr lang="en-US" dirty="0"/>
              <a:t>Patent Number: TT0004</a:t>
            </a:r>
          </a:p>
          <a:p>
            <a:pPr lvl="0"/>
            <a:endParaRPr lang="en-US" dirty="0"/>
          </a:p>
        </p:txBody>
      </p:sp>
      <p:sp>
        <p:nvSpPr>
          <p:cNvPr id="5" name="Footer Placeholder 4"/>
          <p:cNvSpPr>
            <a:spLocks noGrp="1"/>
          </p:cNvSpPr>
          <p:nvPr>
            <p:ph type="ftr" sz="quarter" idx="12"/>
          </p:nvPr>
        </p:nvSpPr>
        <p:spPr/>
        <p:txBody>
          <a:bodyPr/>
          <a:lstStyle/>
          <a:p>
            <a:r>
              <a:rPr lang="en-US"/>
              <a:t>Tagore Technology Confidential</a:t>
            </a:r>
          </a:p>
        </p:txBody>
      </p:sp>
    </p:spTree>
    <p:extLst>
      <p:ext uri="{BB962C8B-B14F-4D97-AF65-F5344CB8AC3E}">
        <p14:creationId xmlns:p14="http://schemas.microsoft.com/office/powerpoint/2010/main" xmlns="" val="341702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5" name="Line 12"/>
          <p:cNvSpPr>
            <a:spLocks noChangeShapeType="1"/>
          </p:cNvSpPr>
          <p:nvPr/>
        </p:nvSpPr>
        <p:spPr bwMode="auto">
          <a:xfrm>
            <a:off x="0" y="685800"/>
            <a:ext cx="12192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latin typeface="Arial" charset="0"/>
            </a:endParaRPr>
          </a:p>
        </p:txBody>
      </p:sp>
      <p:sp>
        <p:nvSpPr>
          <p:cNvPr id="6" name="Text Box 13"/>
          <p:cNvSpPr txBox="1">
            <a:spLocks noChangeArrowheads="1"/>
          </p:cNvSpPr>
          <p:nvPr/>
        </p:nvSpPr>
        <p:spPr bwMode="auto">
          <a:xfrm>
            <a:off x="8331202" y="6611941"/>
            <a:ext cx="2976033" cy="207749"/>
          </a:xfrm>
          <a:prstGeom prst="rect">
            <a:avLst/>
          </a:prstGeom>
          <a:noFill/>
          <a:ln w="9525">
            <a:noFill/>
            <a:miter lim="800000"/>
            <a:headEnd/>
            <a:tailEnd/>
          </a:ln>
          <a:effectLst/>
        </p:spPr>
        <p:txBody>
          <a:bodyPr>
            <a:spAutoFit/>
          </a:bodyPr>
          <a:lstStyle>
            <a:lvl1pPr eaLnBrk="0" hangingPunct="0">
              <a:defRPr sz="1400">
                <a:solidFill>
                  <a:schemeClr val="tx1"/>
                </a:solidFill>
                <a:latin typeface="Arial" charset="0"/>
                <a:ea typeface="ＭＳ Ｐゴシック" pitchFamily="24" charset="-128"/>
              </a:defRPr>
            </a:lvl1pPr>
            <a:lvl2pPr marL="37931725" indent="-37474525" eaLnBrk="0" hangingPunct="0">
              <a:defRPr sz="1400">
                <a:solidFill>
                  <a:schemeClr val="tx1"/>
                </a:solidFill>
                <a:latin typeface="Arial" charset="0"/>
                <a:ea typeface="ＭＳ Ｐゴシック" pitchFamily="24" charset="-128"/>
              </a:defRPr>
            </a:lvl2pPr>
            <a:lvl3pPr eaLnBrk="0" hangingPunct="0">
              <a:defRPr sz="1400">
                <a:solidFill>
                  <a:schemeClr val="tx1"/>
                </a:solidFill>
                <a:latin typeface="Arial" charset="0"/>
                <a:ea typeface="ＭＳ Ｐゴシック" pitchFamily="24" charset="-128"/>
              </a:defRPr>
            </a:lvl3pPr>
            <a:lvl4pPr eaLnBrk="0" hangingPunct="0">
              <a:defRPr sz="1400">
                <a:solidFill>
                  <a:schemeClr val="tx1"/>
                </a:solidFill>
                <a:latin typeface="Arial" charset="0"/>
                <a:ea typeface="ＭＳ Ｐゴシック" pitchFamily="24" charset="-128"/>
              </a:defRPr>
            </a:lvl4pPr>
            <a:lvl5pPr eaLnBrk="0" hangingPunct="0">
              <a:defRPr sz="1400">
                <a:solidFill>
                  <a:schemeClr val="tx1"/>
                </a:solidFill>
                <a:latin typeface="Arial" charset="0"/>
                <a:ea typeface="ＭＳ Ｐゴシック" pitchFamily="24" charset="-128"/>
              </a:defRPr>
            </a:lvl5pPr>
            <a:lvl6pPr marL="457200" eaLnBrk="0" fontAlgn="base" hangingPunct="0">
              <a:spcBef>
                <a:spcPct val="0"/>
              </a:spcBef>
              <a:spcAft>
                <a:spcPct val="0"/>
              </a:spcAft>
              <a:defRPr sz="1400">
                <a:solidFill>
                  <a:schemeClr val="tx1"/>
                </a:solidFill>
                <a:latin typeface="Arial" charset="0"/>
                <a:ea typeface="ＭＳ Ｐゴシック" pitchFamily="24" charset="-128"/>
              </a:defRPr>
            </a:lvl6pPr>
            <a:lvl7pPr marL="914400" eaLnBrk="0" fontAlgn="base" hangingPunct="0">
              <a:spcBef>
                <a:spcPct val="0"/>
              </a:spcBef>
              <a:spcAft>
                <a:spcPct val="0"/>
              </a:spcAft>
              <a:defRPr sz="1400">
                <a:solidFill>
                  <a:schemeClr val="tx1"/>
                </a:solidFill>
                <a:latin typeface="Arial" charset="0"/>
                <a:ea typeface="ＭＳ Ｐゴシック" pitchFamily="24" charset="-128"/>
              </a:defRPr>
            </a:lvl7pPr>
            <a:lvl8pPr marL="1371600" eaLnBrk="0" fontAlgn="base" hangingPunct="0">
              <a:spcBef>
                <a:spcPct val="0"/>
              </a:spcBef>
              <a:spcAft>
                <a:spcPct val="0"/>
              </a:spcAft>
              <a:defRPr sz="1400">
                <a:solidFill>
                  <a:schemeClr val="tx1"/>
                </a:solidFill>
                <a:latin typeface="Arial" charset="0"/>
                <a:ea typeface="ＭＳ Ｐゴシック" pitchFamily="24" charset="-128"/>
              </a:defRPr>
            </a:lvl8pPr>
            <a:lvl9pPr marL="1828800" eaLnBrk="0" fontAlgn="base" hangingPunct="0">
              <a:spcBef>
                <a:spcPct val="0"/>
              </a:spcBef>
              <a:spcAft>
                <a:spcPct val="0"/>
              </a:spcAft>
              <a:defRPr sz="1400">
                <a:solidFill>
                  <a:schemeClr val="tx1"/>
                </a:solidFill>
                <a:latin typeface="Arial" charset="0"/>
                <a:ea typeface="ＭＳ Ｐゴシック" pitchFamily="24" charset="-128"/>
              </a:defRPr>
            </a:lvl9pPr>
          </a:lstStyle>
          <a:p>
            <a:pPr algn="r" fontAlgn="base">
              <a:spcBef>
                <a:spcPct val="0"/>
              </a:spcBef>
              <a:spcAft>
                <a:spcPct val="0"/>
              </a:spcAft>
              <a:defRPr/>
            </a:pPr>
            <a:r>
              <a:rPr lang="en-US" sz="750" b="1">
                <a:solidFill>
                  <a:prstClr val="white"/>
                </a:solidFill>
              </a:rPr>
              <a:t>COMPANY CONFIDENTIAL</a:t>
            </a:r>
            <a:endParaRPr lang="en-US" sz="750">
              <a:solidFill>
                <a:prstClr val="white"/>
              </a:solidFill>
            </a:endParaRPr>
          </a:p>
        </p:txBody>
      </p:sp>
      <p:sp>
        <p:nvSpPr>
          <p:cNvPr id="7" name="Line 14"/>
          <p:cNvSpPr>
            <a:spLocks noChangeShapeType="1"/>
          </p:cNvSpPr>
          <p:nvPr/>
        </p:nvSpPr>
        <p:spPr bwMode="auto">
          <a:xfrm>
            <a:off x="0" y="6553200"/>
            <a:ext cx="12192000" cy="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latin typeface="Arial" charset="0"/>
            </a:endParaRPr>
          </a:p>
        </p:txBody>
      </p:sp>
      <p:sp>
        <p:nvSpPr>
          <p:cNvPr id="8" name="Date Placeholder 3"/>
          <p:cNvSpPr txBox="1">
            <a:spLocks noGrp="1"/>
          </p:cNvSpPr>
          <p:nvPr/>
        </p:nvSpPr>
        <p:spPr bwMode="auto">
          <a:xfrm>
            <a:off x="0" y="6121400"/>
            <a:ext cx="2641600" cy="381000"/>
          </a:xfrm>
          <a:prstGeom prst="rect">
            <a:avLst/>
          </a:prstGeom>
          <a:noFill/>
          <a:ln w="9525">
            <a:noFill/>
            <a:miter lim="800000"/>
            <a:headEnd/>
            <a:tailEnd/>
          </a:ln>
        </p:spPr>
        <p:txBody>
          <a:bodyPr/>
          <a:lstStyle>
            <a:lvl1pPr eaLnBrk="0" hangingPunct="0">
              <a:defRPr sz="1400">
                <a:solidFill>
                  <a:schemeClr val="tx1"/>
                </a:solidFill>
                <a:latin typeface="Arial" charset="0"/>
                <a:ea typeface="ＭＳ Ｐゴシック" pitchFamily="24" charset="-128"/>
              </a:defRPr>
            </a:lvl1pPr>
            <a:lvl2pPr marL="37931725" indent="-37474525" eaLnBrk="0" hangingPunct="0">
              <a:defRPr sz="1400">
                <a:solidFill>
                  <a:schemeClr val="tx1"/>
                </a:solidFill>
                <a:latin typeface="Arial" charset="0"/>
                <a:ea typeface="ＭＳ Ｐゴシック" pitchFamily="24" charset="-128"/>
              </a:defRPr>
            </a:lvl2pPr>
            <a:lvl3pPr eaLnBrk="0" hangingPunct="0">
              <a:defRPr sz="1400">
                <a:solidFill>
                  <a:schemeClr val="tx1"/>
                </a:solidFill>
                <a:latin typeface="Arial" charset="0"/>
                <a:ea typeface="ＭＳ Ｐゴシック" pitchFamily="24" charset="-128"/>
              </a:defRPr>
            </a:lvl3pPr>
            <a:lvl4pPr eaLnBrk="0" hangingPunct="0">
              <a:defRPr sz="1400">
                <a:solidFill>
                  <a:schemeClr val="tx1"/>
                </a:solidFill>
                <a:latin typeface="Arial" charset="0"/>
                <a:ea typeface="ＭＳ Ｐゴシック" pitchFamily="24" charset="-128"/>
              </a:defRPr>
            </a:lvl4pPr>
            <a:lvl5pPr eaLnBrk="0" hangingPunct="0">
              <a:defRPr sz="1400">
                <a:solidFill>
                  <a:schemeClr val="tx1"/>
                </a:solidFill>
                <a:latin typeface="Arial" charset="0"/>
                <a:ea typeface="ＭＳ Ｐゴシック" pitchFamily="24" charset="-128"/>
              </a:defRPr>
            </a:lvl5pPr>
            <a:lvl6pPr marL="457200" eaLnBrk="0" fontAlgn="base" hangingPunct="0">
              <a:spcBef>
                <a:spcPct val="0"/>
              </a:spcBef>
              <a:spcAft>
                <a:spcPct val="0"/>
              </a:spcAft>
              <a:defRPr sz="1400">
                <a:solidFill>
                  <a:schemeClr val="tx1"/>
                </a:solidFill>
                <a:latin typeface="Arial" charset="0"/>
                <a:ea typeface="ＭＳ Ｐゴシック" pitchFamily="24" charset="-128"/>
              </a:defRPr>
            </a:lvl6pPr>
            <a:lvl7pPr marL="914400" eaLnBrk="0" fontAlgn="base" hangingPunct="0">
              <a:spcBef>
                <a:spcPct val="0"/>
              </a:spcBef>
              <a:spcAft>
                <a:spcPct val="0"/>
              </a:spcAft>
              <a:defRPr sz="1400">
                <a:solidFill>
                  <a:schemeClr val="tx1"/>
                </a:solidFill>
                <a:latin typeface="Arial" charset="0"/>
                <a:ea typeface="ＭＳ Ｐゴシック" pitchFamily="24" charset="-128"/>
              </a:defRPr>
            </a:lvl7pPr>
            <a:lvl8pPr marL="1371600" eaLnBrk="0" fontAlgn="base" hangingPunct="0">
              <a:spcBef>
                <a:spcPct val="0"/>
              </a:spcBef>
              <a:spcAft>
                <a:spcPct val="0"/>
              </a:spcAft>
              <a:defRPr sz="1400">
                <a:solidFill>
                  <a:schemeClr val="tx1"/>
                </a:solidFill>
                <a:latin typeface="Arial" charset="0"/>
                <a:ea typeface="ＭＳ Ｐゴシック" pitchFamily="24" charset="-128"/>
              </a:defRPr>
            </a:lvl8pPr>
            <a:lvl9pPr marL="1828800" eaLnBrk="0" fontAlgn="base" hangingPunct="0">
              <a:spcBef>
                <a:spcPct val="0"/>
              </a:spcBef>
              <a:spcAft>
                <a:spcPct val="0"/>
              </a:spcAft>
              <a:defRPr sz="1400">
                <a:solidFill>
                  <a:schemeClr val="tx1"/>
                </a:solidFill>
                <a:latin typeface="Arial" charset="0"/>
                <a:ea typeface="ＭＳ Ｐゴシック" pitchFamily="24" charset="-128"/>
              </a:defRPr>
            </a:lvl9pPr>
          </a:lstStyle>
          <a:p>
            <a:pPr fontAlgn="base">
              <a:spcBef>
                <a:spcPct val="0"/>
              </a:spcBef>
              <a:spcAft>
                <a:spcPct val="0"/>
              </a:spcAft>
              <a:defRPr/>
            </a:pPr>
            <a:r>
              <a:rPr lang="en-US" sz="900">
                <a:solidFill>
                  <a:prstClr val="black"/>
                </a:solidFill>
              </a:rPr>
              <a:t>*</a:t>
            </a:r>
            <a:endParaRPr lang="en-US" sz="1050">
              <a:solidFill>
                <a:prstClr val="black"/>
              </a:solidFill>
              <a:latin typeface="Times" pitchFamily="18" charset="0"/>
            </a:endParaRPr>
          </a:p>
        </p:txBody>
      </p:sp>
      <p:sp>
        <p:nvSpPr>
          <p:cNvPr id="2" name="Title 1"/>
          <p:cNvSpPr>
            <a:spLocks noGrp="1"/>
          </p:cNvSpPr>
          <p:nvPr>
            <p:ph type="title"/>
          </p:nvPr>
        </p:nvSpPr>
        <p:spPr>
          <a:xfrm>
            <a:off x="929217" y="1066800"/>
            <a:ext cx="10363200" cy="1143000"/>
          </a:xfrm>
        </p:spPr>
        <p:txBody>
          <a:bodyPr/>
          <a:lstStyle/>
          <a:p>
            <a:r>
              <a:rPr lang="en-US"/>
              <a:t>Click to edit Master title style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xmlns="" val="0"/>
              </a:ext>
            </a:extLst>
          </a:blip>
          <a:srcRect b="11703"/>
          <a:stretch/>
        </p:blipFill>
        <p:spPr>
          <a:xfrm>
            <a:off x="10058400" y="122272"/>
            <a:ext cx="549349" cy="485054"/>
          </a:xfrm>
          <a:prstGeom prst="rect">
            <a:avLst/>
          </a:prstGeom>
        </p:spPr>
      </p:pic>
      <p:sp>
        <p:nvSpPr>
          <p:cNvPr id="3" name="Footer Placeholder 2"/>
          <p:cNvSpPr>
            <a:spLocks noGrp="1"/>
          </p:cNvSpPr>
          <p:nvPr>
            <p:ph type="ftr" sz="quarter" idx="10"/>
          </p:nvPr>
        </p:nvSpPr>
        <p:spPr/>
        <p:txBody>
          <a:bodyPr/>
          <a:lstStyle/>
          <a:p>
            <a:r>
              <a:rPr lang="en-US"/>
              <a:t>Tagore Technology Confidential</a:t>
            </a:r>
          </a:p>
        </p:txBody>
      </p:sp>
      <p:sp>
        <p:nvSpPr>
          <p:cNvPr id="4" name="Slide Number Placeholder 3"/>
          <p:cNvSpPr>
            <a:spLocks noGrp="1"/>
          </p:cNvSpPr>
          <p:nvPr>
            <p:ph type="sldNum" sz="quarter" idx="11"/>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154533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310060"/>
            <a:ext cx="10911840" cy="1051560"/>
          </a:xfrm>
        </p:spPr>
        <p:txBody>
          <a:bodyPr/>
          <a:lstStyle/>
          <a:p>
            <a:r>
              <a:rPr kumimoji="0" lang="en-US"/>
              <a:t>Click to edit Master title style</a:t>
            </a:r>
          </a:p>
        </p:txBody>
      </p:sp>
      <p:sp>
        <p:nvSpPr>
          <p:cNvPr id="3" name="Content Placeholder 2"/>
          <p:cNvSpPr>
            <a:spLocks noGrp="1"/>
          </p:cNvSpPr>
          <p:nvPr>
            <p:ph idx="1"/>
          </p:nvPr>
        </p:nvSpPr>
        <p:spPr>
          <a:xfrm>
            <a:off x="609600" y="1143000"/>
            <a:ext cx="10911840" cy="5029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4673600" y="6458719"/>
            <a:ext cx="3048000" cy="365125"/>
          </a:xfrm>
        </p:spPr>
        <p:txBody>
          <a:bodyPr/>
          <a:lstStyle/>
          <a:p>
            <a:r>
              <a:rPr lang="en-US"/>
              <a:t>Tagore Technology Confidential</a:t>
            </a:r>
          </a:p>
        </p:txBody>
      </p:sp>
      <p:sp>
        <p:nvSpPr>
          <p:cNvPr id="6" name="Slide Number Placeholder 5"/>
          <p:cNvSpPr>
            <a:spLocks noGrp="1"/>
          </p:cNvSpPr>
          <p:nvPr>
            <p:ph type="sldNum" sz="quarter" idx="12"/>
          </p:nvPr>
        </p:nvSpPr>
        <p:spPr>
          <a:xfrm>
            <a:off x="11379200" y="6492878"/>
            <a:ext cx="609600" cy="365125"/>
          </a:xfrm>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49184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24459" y="4928616"/>
            <a:ext cx="10911840" cy="676656"/>
          </a:xfrm>
        </p:spPr>
        <p:txBody>
          <a:bodyPr lIns="91440" bIns="0" anchor="b"/>
          <a:lstStyle>
            <a:lvl1pPr algn="l">
              <a:buNone/>
              <a:defRPr sz="27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624459" y="5624484"/>
            <a:ext cx="10911840" cy="420624"/>
          </a:xfrm>
        </p:spPr>
        <p:txBody>
          <a:bodyPr lIns="118872" tIns="0" anchor="t"/>
          <a:lstStyle>
            <a:lvl1pPr marL="0" marR="27432" indent="0" algn="l">
              <a:spcBef>
                <a:spcPts val="0"/>
              </a:spcBef>
              <a:spcAft>
                <a:spcPts val="0"/>
              </a:spcAft>
              <a:buNone/>
              <a:defRPr sz="1350" b="0">
                <a:solidFill>
                  <a:schemeClr val="accent1">
                    <a:shade val="50000"/>
                    <a:satMod val="110000"/>
                  </a:schemeClr>
                </a:solidFill>
                <a:effectLst/>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0" y="6416678"/>
            <a:ext cx="30480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Tagore Technology Confidential</a:t>
            </a:r>
          </a:p>
        </p:txBody>
      </p:sp>
      <p:sp>
        <p:nvSpPr>
          <p:cNvPr id="6" name="Slide Number Placeholder 5"/>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391326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85803" y="530352"/>
            <a:ext cx="5242560" cy="4389120"/>
          </a:xfrm>
        </p:spPr>
        <p:txBody>
          <a:bodyPr/>
          <a:lstStyle>
            <a:lvl1pPr>
              <a:defRPr sz="1950"/>
            </a:lvl1pPr>
            <a:lvl2pPr>
              <a:defRPr sz="165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340480" y="530352"/>
            <a:ext cx="5242560" cy="4389120"/>
          </a:xfrm>
        </p:spPr>
        <p:txBody>
          <a:bodyPr/>
          <a:lstStyle>
            <a:lvl1pPr>
              <a:defRPr sz="1950"/>
            </a:lvl1pPr>
            <a:lvl2pPr>
              <a:defRPr sz="1650"/>
            </a:lvl2pPr>
            <a:lvl3pPr>
              <a:defRPr sz="1500"/>
            </a:lvl3pPr>
            <a:lvl4pPr>
              <a:defRPr sz="1350"/>
            </a:lvl4pPr>
            <a:lvl5pPr>
              <a:defRPr sz="135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0" y="6416678"/>
            <a:ext cx="30480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Tagore Technology Confidential</a:t>
            </a:r>
          </a:p>
        </p:txBody>
      </p:sp>
      <p:sp>
        <p:nvSpPr>
          <p:cNvPr id="7" name="Slide Number Placeholder 6"/>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31791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4983480"/>
            <a:ext cx="1091184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809632" y="579438"/>
            <a:ext cx="5242560" cy="792162"/>
          </a:xfrm>
        </p:spPr>
        <p:txBody>
          <a:bodyPr lIns="146304" anchor="ctr"/>
          <a:lstStyle>
            <a:lvl1pPr marL="0" indent="0" algn="l">
              <a:buNone/>
              <a:defRPr sz="1800" b="1">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02892" y="579438"/>
            <a:ext cx="5242560" cy="792162"/>
          </a:xfrm>
        </p:spPr>
        <p:txBody>
          <a:bodyPr lIns="137160" anchor="ctr"/>
          <a:lstStyle>
            <a:lvl1pPr marL="0" indent="0" algn="l">
              <a:buNone/>
              <a:defRPr sz="1800" b="1">
                <a:solidFill>
                  <a:schemeClr val="tx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809632" y="1447800"/>
            <a:ext cx="5242560" cy="3489960"/>
          </a:xfrm>
        </p:spPr>
        <p:txBody>
          <a:bodyPr anchor="t"/>
          <a:lstStyle>
            <a:lvl1pPr algn="l">
              <a:defRPr sz="1800"/>
            </a:lvl1pPr>
            <a:lvl2pPr algn="l">
              <a:defRPr sz="1500"/>
            </a:lvl2pPr>
            <a:lvl3pPr algn="l">
              <a:defRPr sz="1350"/>
            </a:lvl3pPr>
            <a:lvl4pPr algn="l">
              <a:defRPr sz="1200"/>
            </a:lvl4pPr>
            <a:lvl5pPr algn="l">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02892" y="1447800"/>
            <a:ext cx="5242560" cy="3489960"/>
          </a:xfrm>
        </p:spPr>
        <p:txBody>
          <a:bodyPr anchor="t"/>
          <a:lstStyle>
            <a:lvl1pPr algn="l">
              <a:defRPr sz="1800"/>
            </a:lvl1pPr>
            <a:lvl2pPr algn="l">
              <a:defRPr sz="1500"/>
            </a:lvl2pPr>
            <a:lvl3pPr algn="l">
              <a:defRPr sz="1350"/>
            </a:lvl3pPr>
            <a:lvl4pPr algn="l">
              <a:defRPr sz="1200"/>
            </a:lvl4pPr>
            <a:lvl5pPr algn="l">
              <a:defRPr sz="12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0" y="6416678"/>
            <a:ext cx="30480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Tagore Technology Confidential</a:t>
            </a:r>
          </a:p>
        </p:txBody>
      </p:sp>
      <p:sp>
        <p:nvSpPr>
          <p:cNvPr id="9" name="Slide Number Placeholder 8"/>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264176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0" y="6416678"/>
            <a:ext cx="30480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Tagore Technology Confidential</a:t>
            </a:r>
          </a:p>
        </p:txBody>
      </p:sp>
      <p:sp>
        <p:nvSpPr>
          <p:cNvPr id="5" name="Slide Number Placeholder 4"/>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58261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Date Placeholder 1"/>
          <p:cNvSpPr>
            <a:spLocks noGrp="1"/>
          </p:cNvSpPr>
          <p:nvPr>
            <p:ph type="dt" sz="half" idx="10"/>
          </p:nvPr>
        </p:nvSpPr>
        <p:spPr>
          <a:xfrm>
            <a:off x="0" y="6416678"/>
            <a:ext cx="30480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Tagore Technology Confidential</a:t>
            </a:r>
          </a:p>
        </p:txBody>
      </p:sp>
      <p:sp>
        <p:nvSpPr>
          <p:cNvPr id="4" name="Slide Number Placeholder 3"/>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322573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5045" y="533400"/>
            <a:ext cx="3962400" cy="914400"/>
          </a:xfrm>
        </p:spPr>
        <p:txBody>
          <a:bodyPr anchor="b"/>
          <a:lstStyle>
            <a:lvl1pPr algn="l">
              <a:buNone/>
              <a:defRPr sz="165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7385129" y="1447802"/>
            <a:ext cx="3962400" cy="4206112"/>
          </a:xfrm>
        </p:spPr>
        <p:txBody>
          <a:bodyPr lIns="91440"/>
          <a:lstStyle>
            <a:lvl1pPr marL="13716" marR="13716" indent="0">
              <a:spcBef>
                <a:spcPts val="0"/>
              </a:spcBef>
              <a:buNone/>
              <a:defRPr sz="1050">
                <a:solidFill>
                  <a:schemeClr val="tx1"/>
                </a:solidFill>
              </a:defRPr>
            </a:lvl1pPr>
            <a:lvl2pPr>
              <a:buNone/>
              <a:defRPr sz="900">
                <a:solidFill>
                  <a:schemeClr val="tx1"/>
                </a:solidFill>
              </a:defRPr>
            </a:lvl2pPr>
            <a:lvl3pPr>
              <a:buNone/>
              <a:defRPr sz="750">
                <a:solidFill>
                  <a:schemeClr val="tx1"/>
                </a:solidFill>
              </a:defRPr>
            </a:lvl3pPr>
            <a:lvl4pPr>
              <a:buNone/>
              <a:defRPr sz="675">
                <a:solidFill>
                  <a:schemeClr val="tx1"/>
                </a:solidFill>
              </a:defRPr>
            </a:lvl4pPr>
            <a:lvl5pPr>
              <a:buNone/>
              <a:defRPr sz="675">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1015163" y="930144"/>
            <a:ext cx="6168212" cy="4724402"/>
          </a:xfrm>
        </p:spPr>
        <p:txBody>
          <a:bodyPr/>
          <a:lstStyle>
            <a:lvl1pPr>
              <a:defRPr sz="2100">
                <a:solidFill>
                  <a:schemeClr val="tx1"/>
                </a:solidFill>
              </a:defRPr>
            </a:lvl1pPr>
            <a:lvl2pPr>
              <a:defRPr sz="195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0" y="6416678"/>
            <a:ext cx="30480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Tagore Technology Confidential</a:t>
            </a:r>
          </a:p>
        </p:txBody>
      </p:sp>
      <p:sp>
        <p:nvSpPr>
          <p:cNvPr id="7" name="Slide Number Placeholder 6"/>
          <p:cNvSpPr>
            <a:spLocks noGrp="1"/>
          </p:cNvSpPr>
          <p:nvPr>
            <p:ph type="sldNum" sz="quarter" idx="12"/>
          </p:nvPr>
        </p:nvSpPr>
        <p:spPr/>
        <p:txBody>
          <a:bodyPr/>
          <a:lstStyle/>
          <a:p>
            <a:fld id="{FB9B74C5-3530-4E44-81F6-D9F9621890B3}" type="slidenum">
              <a:rPr lang="en-US" smtClean="0"/>
              <a:pPr/>
              <a:t>‹#›</a:t>
            </a:fld>
            <a:endParaRPr lang="en-US"/>
          </a:p>
        </p:txBody>
      </p:sp>
    </p:spTree>
    <p:extLst>
      <p:ext uri="{BB962C8B-B14F-4D97-AF65-F5344CB8AC3E}">
        <p14:creationId xmlns:p14="http://schemas.microsoft.com/office/powerpoint/2010/main" xmlns="" val="21260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406402" y="329187"/>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11" name="Round Single Corner Rectangle 10"/>
          <p:cNvSpPr/>
          <p:nvPr/>
        </p:nvSpPr>
        <p:spPr>
          <a:xfrm>
            <a:off x="8534402"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609600" y="5012056"/>
            <a:ext cx="10972800" cy="1051560"/>
          </a:xfrm>
        </p:spPr>
        <p:txBody>
          <a:bodyPr anchor="t"/>
          <a:lstStyle>
            <a:lvl1pPr algn="l">
              <a:buNone/>
              <a:defRPr sz="27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8616949" y="533400"/>
            <a:ext cx="2987040" cy="4211480"/>
          </a:xfrm>
        </p:spPr>
        <p:txBody>
          <a:bodyPr lIns="91440"/>
          <a:lstStyle>
            <a:lvl1pPr marL="34290" indent="0" algn="l">
              <a:spcBef>
                <a:spcPts val="0"/>
              </a:spcBef>
              <a:buNone/>
              <a:defRPr sz="1050">
                <a:solidFill>
                  <a:srgbClr val="FFFFFF"/>
                </a:solidFill>
              </a:defRPr>
            </a:lvl1pPr>
            <a:lvl2pPr>
              <a:defRPr sz="900">
                <a:solidFill>
                  <a:srgbClr val="FFFFFF"/>
                </a:solidFill>
              </a:defRPr>
            </a:lvl2pPr>
            <a:lvl3pPr>
              <a:defRPr sz="750">
                <a:solidFill>
                  <a:srgbClr val="FFFFFF"/>
                </a:solidFill>
              </a:defRPr>
            </a:lvl3pPr>
            <a:lvl4pPr>
              <a:defRPr sz="675">
                <a:solidFill>
                  <a:srgbClr val="FFFFFF"/>
                </a:solidFill>
              </a:defRPr>
            </a:lvl4pPr>
            <a:lvl5pPr>
              <a:defRPr sz="675">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0" y="6416678"/>
            <a:ext cx="30480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Tagore Technology Confidential</a:t>
            </a:r>
          </a:p>
        </p:txBody>
      </p:sp>
      <p:sp>
        <p:nvSpPr>
          <p:cNvPr id="7" name="Slide Number Placeholder 6"/>
          <p:cNvSpPr>
            <a:spLocks noGrp="1"/>
          </p:cNvSpPr>
          <p:nvPr>
            <p:ph type="sldNum" sz="quarter" idx="12"/>
          </p:nvPr>
        </p:nvSpPr>
        <p:spPr/>
        <p:txBody>
          <a:bodyPr/>
          <a:lstStyle/>
          <a:p>
            <a:fld id="{FB9B74C5-3530-4E44-81F6-D9F9621890B3}" type="slidenum">
              <a:rPr lang="en-US" smtClean="0"/>
              <a:pPr/>
              <a:t>‹#›</a:t>
            </a:fld>
            <a:endParaRPr lang="en-US"/>
          </a:p>
        </p:txBody>
      </p:sp>
      <p:sp>
        <p:nvSpPr>
          <p:cNvPr id="3" name="Picture Placeholder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2400"/>
            </a:lvl1pPr>
            <a:extLst/>
          </a:lstStyle>
          <a:p>
            <a:r>
              <a:rPr kumimoji="0" lang="en-US"/>
              <a:t>Click icon to add picture</a:t>
            </a:r>
          </a:p>
        </p:txBody>
      </p:sp>
    </p:spTree>
    <p:extLst>
      <p:ext uri="{BB962C8B-B14F-4D97-AF65-F5344CB8AC3E}">
        <p14:creationId xmlns:p14="http://schemas.microsoft.com/office/powerpoint/2010/main" xmlns="" val="152443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843635" y="-373203"/>
            <a:ext cx="10911840" cy="1051560"/>
          </a:xfrm>
          <a:prstGeom prst="rect">
            <a:avLst/>
          </a:prstGeom>
        </p:spPr>
        <p:txBody>
          <a:bodyPr vert="horz" anchor="b">
            <a:normAutofit/>
          </a:bodyPr>
          <a:lstStyle/>
          <a:p>
            <a:r>
              <a:rPr kumimoji="0" lang="en-US"/>
              <a:t>Click to edit Master title style</a:t>
            </a:r>
            <a:endParaRPr kumimoji="0" lang="en-US" dirty="0"/>
          </a:p>
        </p:txBody>
      </p:sp>
      <p:sp>
        <p:nvSpPr>
          <p:cNvPr id="4" name="Text Placeholder 3"/>
          <p:cNvSpPr>
            <a:spLocks noGrp="1"/>
          </p:cNvSpPr>
          <p:nvPr>
            <p:ph type="body" idx="1"/>
          </p:nvPr>
        </p:nvSpPr>
        <p:spPr>
          <a:xfrm>
            <a:off x="638516" y="1143000"/>
            <a:ext cx="10911840" cy="5029200"/>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8" name="Footer Placeholder 17"/>
          <p:cNvSpPr>
            <a:spLocks noGrp="1"/>
          </p:cNvSpPr>
          <p:nvPr>
            <p:ph type="ftr" sz="quarter" idx="3"/>
          </p:nvPr>
        </p:nvSpPr>
        <p:spPr>
          <a:xfrm>
            <a:off x="4572000" y="6416678"/>
            <a:ext cx="3048000" cy="365125"/>
          </a:xfrm>
          <a:prstGeom prst="rect">
            <a:avLst/>
          </a:prstGeom>
          <a:ln>
            <a:noFill/>
          </a:ln>
        </p:spPr>
        <p:txBody>
          <a:bodyPr vert="horz" anchor="b"/>
          <a:lstStyle>
            <a:lvl1pPr algn="ctr" eaLnBrk="1" latinLnBrk="0" hangingPunct="1">
              <a:defRPr kumimoji="0" sz="750" b="1">
                <a:solidFill>
                  <a:schemeClr val="bg1">
                    <a:lumMod val="50000"/>
                  </a:schemeClr>
                </a:solidFill>
                <a:effectLst/>
              </a:defRPr>
            </a:lvl1pPr>
            <a:extLst/>
          </a:lstStyle>
          <a:p>
            <a:r>
              <a:rPr lang="en-US"/>
              <a:t>Tagore Technology Confidential</a:t>
            </a:r>
          </a:p>
        </p:txBody>
      </p:sp>
      <p:sp>
        <p:nvSpPr>
          <p:cNvPr id="5" name="Slide Number Placeholder 4"/>
          <p:cNvSpPr>
            <a:spLocks noGrp="1"/>
          </p:cNvSpPr>
          <p:nvPr>
            <p:ph type="sldNum" sz="quarter" idx="4"/>
          </p:nvPr>
        </p:nvSpPr>
        <p:spPr>
          <a:xfrm>
            <a:off x="11582400" y="6416678"/>
            <a:ext cx="609600" cy="365125"/>
          </a:xfrm>
          <a:prstGeom prst="rect">
            <a:avLst/>
          </a:prstGeom>
        </p:spPr>
        <p:txBody>
          <a:bodyPr vert="horz" anchor="b"/>
          <a:lstStyle>
            <a:lvl1pPr algn="ctr" eaLnBrk="1" latinLnBrk="0" hangingPunct="1">
              <a:defRPr kumimoji="0" sz="750" b="1">
                <a:solidFill>
                  <a:schemeClr val="bg1">
                    <a:lumMod val="50000"/>
                  </a:schemeClr>
                </a:solidFill>
              </a:defRPr>
            </a:lvl1pPr>
            <a:extLst/>
          </a:lstStyle>
          <a:p>
            <a:fld id="{FB9B74C5-3530-4E44-81F6-D9F9621890B3}" type="slidenum">
              <a:rPr lang="en-US" smtClean="0"/>
              <a:pPr/>
              <a:t>‹#›</a:t>
            </a:fld>
            <a:endParaRPr lang="en-US"/>
          </a:p>
        </p:txBody>
      </p:sp>
      <p:pic>
        <p:nvPicPr>
          <p:cNvPr id="10" name="Picture 9"/>
          <p:cNvPicPr>
            <a:picLocks noChangeAspect="1"/>
          </p:cNvPicPr>
          <p:nvPr/>
        </p:nvPicPr>
        <p:blipFill rotWithShape="1">
          <a:blip r:embed="rId15" cstate="email">
            <a:extLst>
              <a:ext uri="{28A0092B-C50C-407E-A947-70E740481C1C}">
                <a14:useLocalDpi xmlns:a14="http://schemas.microsoft.com/office/drawing/2010/main" xmlns="" val="0"/>
              </a:ext>
            </a:extLst>
          </a:blip>
          <a:srcRect b="11703"/>
          <a:stretch/>
        </p:blipFill>
        <p:spPr>
          <a:xfrm>
            <a:off x="11480800" y="121045"/>
            <a:ext cx="549349" cy="485054"/>
          </a:xfrm>
          <a:prstGeom prst="rect">
            <a:avLst/>
          </a:prstGeom>
        </p:spPr>
      </p:pic>
      <p:cxnSp>
        <p:nvCxnSpPr>
          <p:cNvPr id="3" name="Straight Connector 2"/>
          <p:cNvCxnSpPr/>
          <p:nvPr/>
        </p:nvCxnSpPr>
        <p:spPr>
          <a:xfrm>
            <a:off x="812800" y="712072"/>
            <a:ext cx="10261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5918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sldNum="0" hdr="0" dt="0"/>
  <p:txStyles>
    <p:titleStyle>
      <a:lvl1pPr algn="l" rtl="0" eaLnBrk="1" latinLnBrk="0" hangingPunct="1">
        <a:spcBef>
          <a:spcPct val="0"/>
        </a:spcBef>
        <a:buNone/>
        <a:defRPr kumimoji="0" sz="2700" b="1" kern="1200">
          <a:solidFill>
            <a:schemeClr val="accent1">
              <a:tint val="88000"/>
              <a:satMod val="150000"/>
            </a:schemeClr>
          </a:solidFill>
          <a:effectLst/>
          <a:latin typeface="+mj-lt"/>
          <a:ea typeface="+mj-ea"/>
          <a:cs typeface="+mj-cs"/>
        </a:defRPr>
      </a:lvl1pPr>
      <a:extLst/>
    </p:titleStyle>
    <p:bodyStyle>
      <a:lvl1pPr marL="198882" indent="-198882" algn="l" rtl="0" eaLnBrk="1" latinLnBrk="0" hangingPunct="1">
        <a:spcBef>
          <a:spcPts val="188"/>
        </a:spcBef>
        <a:buClr>
          <a:schemeClr val="accent1"/>
        </a:buClr>
        <a:buSzPct val="80000"/>
        <a:buFont typeface="Wingdings 2"/>
        <a:buChar char=""/>
        <a:defRPr kumimoji="0" sz="2100" kern="1200">
          <a:solidFill>
            <a:schemeClr val="tx1"/>
          </a:solidFill>
          <a:effectLst/>
          <a:latin typeface="+mn-lt"/>
          <a:ea typeface="+mn-ea"/>
          <a:cs typeface="+mn-cs"/>
        </a:defRPr>
      </a:lvl1pPr>
      <a:lvl2pPr marL="411480" indent="-150876" algn="l" rtl="0" eaLnBrk="1" latinLnBrk="0" hangingPunct="1">
        <a:spcBef>
          <a:spcPts val="188"/>
        </a:spcBef>
        <a:buClr>
          <a:schemeClr val="accent1"/>
        </a:buClr>
        <a:buSzPct val="100000"/>
        <a:buFont typeface="Verdana"/>
        <a:buChar char="◦"/>
        <a:defRPr kumimoji="0" sz="1800" kern="1200">
          <a:solidFill>
            <a:schemeClr val="tx1"/>
          </a:solidFill>
          <a:latin typeface="+mn-lt"/>
          <a:ea typeface="+mn-ea"/>
          <a:cs typeface="+mn-cs"/>
        </a:defRPr>
      </a:lvl2pPr>
      <a:lvl3pPr marL="589788" indent="-137160" algn="l" rtl="0" eaLnBrk="1" latinLnBrk="0" hangingPunct="1">
        <a:spcBef>
          <a:spcPts val="188"/>
        </a:spcBef>
        <a:buClr>
          <a:schemeClr val="accent2">
            <a:tint val="85000"/>
            <a:satMod val="285000"/>
          </a:schemeClr>
        </a:buClr>
        <a:buSzPct val="100000"/>
        <a:buFont typeface="Wingdings 2"/>
        <a:buChar char=""/>
        <a:defRPr kumimoji="0" sz="1650" kern="1200">
          <a:solidFill>
            <a:schemeClr val="tx1"/>
          </a:solidFill>
          <a:latin typeface="+mn-lt"/>
          <a:ea typeface="+mn-ea"/>
          <a:cs typeface="+mn-cs"/>
        </a:defRPr>
      </a:lvl3pPr>
      <a:lvl4pPr marL="768096" indent="-137160" algn="l" rtl="0" eaLnBrk="1" latinLnBrk="0" hangingPunct="1">
        <a:spcBef>
          <a:spcPts val="173"/>
        </a:spcBef>
        <a:buClr>
          <a:schemeClr val="accent2">
            <a:tint val="85000"/>
            <a:satMod val="285000"/>
          </a:schemeClr>
        </a:buClr>
        <a:buSzPct val="112000"/>
        <a:buFont typeface="Verdana"/>
        <a:buChar char="◦"/>
        <a:defRPr kumimoji="0" sz="1425" kern="1200">
          <a:solidFill>
            <a:schemeClr val="tx1"/>
          </a:solidFill>
          <a:latin typeface="+mn-lt"/>
          <a:ea typeface="+mn-ea"/>
          <a:cs typeface="+mn-cs"/>
        </a:defRPr>
      </a:lvl4pPr>
      <a:lvl5pPr marL="960120" indent="-137160" algn="l" rtl="0" eaLnBrk="1" latinLnBrk="0" hangingPunct="1">
        <a:spcBef>
          <a:spcPts val="188"/>
        </a:spcBef>
        <a:buClr>
          <a:schemeClr val="accent3">
            <a:tint val="85000"/>
            <a:satMod val="275000"/>
          </a:schemeClr>
        </a:buClr>
        <a:buSzPct val="100000"/>
        <a:buFont typeface="Wingdings 2"/>
        <a:buChar char=""/>
        <a:defRPr kumimoji="0" sz="1350" kern="1200">
          <a:solidFill>
            <a:schemeClr val="tx1"/>
          </a:solidFill>
          <a:latin typeface="+mn-lt"/>
          <a:ea typeface="+mn-ea"/>
          <a:cs typeface="+mn-cs"/>
        </a:defRPr>
      </a:lvl5pPr>
      <a:lvl6pPr marL="1117854" indent="-137160" algn="l" rtl="0" eaLnBrk="1" latinLnBrk="0" hangingPunct="1">
        <a:spcBef>
          <a:spcPts val="188"/>
        </a:spcBef>
        <a:buClr>
          <a:schemeClr val="accent3">
            <a:tint val="85000"/>
            <a:satMod val="275000"/>
          </a:schemeClr>
        </a:buClr>
        <a:buSzPct val="100000"/>
        <a:buFont typeface="Verdana"/>
        <a:buChar char="◦"/>
        <a:defRPr kumimoji="0" sz="1275" kern="1200" baseline="0">
          <a:solidFill>
            <a:schemeClr val="tx1"/>
          </a:solidFill>
          <a:latin typeface="+mn-lt"/>
          <a:ea typeface="+mn-ea"/>
          <a:cs typeface="+mn-cs"/>
        </a:defRPr>
      </a:lvl6pPr>
      <a:lvl7pPr marL="1275588" indent="-137160" algn="l" rtl="0" eaLnBrk="1" latinLnBrk="0" hangingPunct="1">
        <a:spcBef>
          <a:spcPts val="191"/>
        </a:spcBef>
        <a:buClr>
          <a:schemeClr val="accent3">
            <a:tint val="85000"/>
            <a:satMod val="275000"/>
          </a:schemeClr>
        </a:buClr>
        <a:buSzPct val="100000"/>
        <a:buFont typeface="Wingdings 2"/>
        <a:buChar char=""/>
        <a:defRPr kumimoji="0" sz="1125" kern="1200">
          <a:solidFill>
            <a:schemeClr val="tx1"/>
          </a:solidFill>
          <a:latin typeface="+mn-lt"/>
          <a:ea typeface="+mn-ea"/>
          <a:cs typeface="+mn-cs"/>
        </a:defRPr>
      </a:lvl7pPr>
      <a:lvl8pPr marL="1440180" indent="-137160" algn="l" rtl="0" eaLnBrk="1" latinLnBrk="0" hangingPunct="1">
        <a:spcBef>
          <a:spcPts val="193"/>
        </a:spcBef>
        <a:buClr>
          <a:schemeClr val="accent3">
            <a:tint val="85000"/>
            <a:satMod val="275000"/>
          </a:schemeClr>
        </a:buClr>
        <a:buSzPct val="100000"/>
        <a:buFont typeface="Verdana"/>
        <a:buChar char="◦"/>
        <a:defRPr kumimoji="0" sz="1125" kern="1200" baseline="0">
          <a:solidFill>
            <a:schemeClr val="tx1"/>
          </a:solidFill>
          <a:latin typeface="+mn-lt"/>
          <a:ea typeface="+mn-ea"/>
          <a:cs typeface="+mn-cs"/>
        </a:defRPr>
      </a:lvl8pPr>
      <a:lvl9pPr marL="1611630" indent="-137160" algn="l" rtl="0" eaLnBrk="1" latinLnBrk="0" hangingPunct="1">
        <a:spcBef>
          <a:spcPts val="191"/>
        </a:spcBef>
        <a:buClr>
          <a:schemeClr val="accent3">
            <a:tint val="85000"/>
            <a:satMod val="275000"/>
          </a:schemeClr>
        </a:buClr>
        <a:buSzPct val="100000"/>
        <a:buFont typeface="Wingdings 2"/>
        <a:buChar char=""/>
        <a:defRPr kumimoji="0" sz="1125"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6FC31-ABA8-497C-B922-98408F647C0A}"/>
              </a:ext>
            </a:extLst>
          </p:cNvPr>
          <p:cNvSpPr>
            <a:spLocks noGrp="1"/>
          </p:cNvSpPr>
          <p:nvPr>
            <p:ph type="ctrTitle"/>
          </p:nvPr>
        </p:nvSpPr>
        <p:spPr>
          <a:xfrm>
            <a:off x="726142" y="847165"/>
            <a:ext cx="10680909" cy="1828800"/>
          </a:xfrm>
        </p:spPr>
        <p:txBody>
          <a:bodyPr>
            <a:normAutofit/>
          </a:bodyPr>
          <a:lstStyle/>
          <a:p>
            <a:r>
              <a:rPr lang="en-US" sz="4000" dirty="0"/>
              <a:t>Tagore Half-Bridge (HB) </a:t>
            </a:r>
            <a:r>
              <a:rPr lang="en-US" sz="4000" dirty="0" err="1"/>
              <a:t>GaN</a:t>
            </a:r>
            <a:r>
              <a:rPr lang="en-US" sz="4000" dirty="0"/>
              <a:t> EVB:</a:t>
            </a:r>
          </a:p>
        </p:txBody>
      </p:sp>
      <p:sp>
        <p:nvSpPr>
          <p:cNvPr id="3" name="Subtitle 2">
            <a:extLst>
              <a:ext uri="{FF2B5EF4-FFF2-40B4-BE49-F238E27FC236}">
                <a16:creationId xmlns:a16="http://schemas.microsoft.com/office/drawing/2014/main" xmlns="" id="{B2F49E8E-D009-4261-8492-64900DE29CA3}"/>
              </a:ext>
            </a:extLst>
          </p:cNvPr>
          <p:cNvSpPr>
            <a:spLocks noGrp="1"/>
          </p:cNvSpPr>
          <p:nvPr>
            <p:ph type="subTitle" idx="1"/>
          </p:nvPr>
        </p:nvSpPr>
        <p:spPr/>
        <p:txBody>
          <a:bodyPr>
            <a:normAutofit/>
          </a:bodyPr>
          <a:lstStyle/>
          <a:p>
            <a:r>
              <a:rPr lang="en-US" sz="2000" dirty="0"/>
              <a:t>Tagore Technology</a:t>
            </a:r>
          </a:p>
          <a:p>
            <a:r>
              <a:rPr lang="en-US" sz="2000" dirty="0"/>
              <a:t>12 May 2022</a:t>
            </a:r>
          </a:p>
        </p:txBody>
      </p:sp>
      <p:sp>
        <p:nvSpPr>
          <p:cNvPr id="4" name="Footer Placeholder 3">
            <a:extLst>
              <a:ext uri="{FF2B5EF4-FFF2-40B4-BE49-F238E27FC236}">
                <a16:creationId xmlns:a16="http://schemas.microsoft.com/office/drawing/2014/main" xmlns="" id="{E67CACCF-1E62-44B8-867A-19A32E0D6901}"/>
              </a:ext>
            </a:extLst>
          </p:cNvPr>
          <p:cNvSpPr>
            <a:spLocks noGrp="1"/>
          </p:cNvSpPr>
          <p:nvPr>
            <p:ph type="ftr" sz="quarter" idx="11"/>
          </p:nvPr>
        </p:nvSpPr>
        <p:spPr/>
        <p:txBody>
          <a:bodyPr/>
          <a:lstStyle/>
          <a:p>
            <a:r>
              <a:rPr lang="en-US"/>
              <a:t>Tagore Technology Confidential</a:t>
            </a:r>
          </a:p>
        </p:txBody>
      </p:sp>
    </p:spTree>
    <p:extLst>
      <p:ext uri="{BB962C8B-B14F-4D97-AF65-F5344CB8AC3E}">
        <p14:creationId xmlns:p14="http://schemas.microsoft.com/office/powerpoint/2010/main" xmlns="" val="198279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itle 1">
            <a:extLst>
              <a:ext uri="{FF2B5EF4-FFF2-40B4-BE49-F238E27FC236}">
                <a16:creationId xmlns:a16="http://schemas.microsoft.com/office/drawing/2014/main" xmlns="" id="{087DA3A5-E06F-4B87-B921-14A3E6A9065A}"/>
              </a:ext>
            </a:extLst>
          </p:cNvPr>
          <p:cNvSpPr>
            <a:spLocks noGrp="1"/>
          </p:cNvSpPr>
          <p:nvPr>
            <p:ph type="title"/>
          </p:nvPr>
        </p:nvSpPr>
        <p:spPr>
          <a:xfrm>
            <a:off x="95250" y="190500"/>
            <a:ext cx="11601450" cy="476250"/>
          </a:xfrm>
        </p:spPr>
        <p:txBody>
          <a:bodyPr>
            <a:normAutofit/>
          </a:bodyPr>
          <a:lstStyle/>
          <a:p>
            <a:r>
              <a:rPr lang="en-IN" sz="2400" dirty="0"/>
              <a:t>Complete </a:t>
            </a:r>
            <a:r>
              <a:rPr lang="en-IN" sz="2400" dirty="0" err="1"/>
              <a:t>Tagore’s</a:t>
            </a:r>
            <a:r>
              <a:rPr lang="en-IN" sz="2400" dirty="0"/>
              <a:t> HB GaN EVB – </a:t>
            </a:r>
            <a:r>
              <a:rPr lang="en-IN" sz="1800" dirty="0"/>
              <a:t>Daughter Card Plugged into Mother Board</a:t>
            </a:r>
          </a:p>
        </p:txBody>
      </p:sp>
      <p:pic>
        <p:nvPicPr>
          <p:cNvPr id="6" name="Picture 5">
            <a:extLst>
              <a:ext uri="{FF2B5EF4-FFF2-40B4-BE49-F238E27FC236}">
                <a16:creationId xmlns:a16="http://schemas.microsoft.com/office/drawing/2014/main" xmlns="" id="{50332284-BD68-6D34-B2C6-483E791BC117}"/>
              </a:ext>
            </a:extLst>
          </p:cNvPr>
          <p:cNvPicPr>
            <a:picLocks noChangeAspect="1"/>
          </p:cNvPicPr>
          <p:nvPr/>
        </p:nvPicPr>
        <p:blipFill>
          <a:blip r:embed="rId2"/>
          <a:stretch>
            <a:fillRect/>
          </a:stretch>
        </p:blipFill>
        <p:spPr>
          <a:xfrm>
            <a:off x="3476944" y="802631"/>
            <a:ext cx="5123809" cy="2704762"/>
          </a:xfrm>
          <a:prstGeom prst="rect">
            <a:avLst/>
          </a:prstGeom>
        </p:spPr>
      </p:pic>
      <p:pic>
        <p:nvPicPr>
          <p:cNvPr id="8" name="Picture 7">
            <a:extLst>
              <a:ext uri="{FF2B5EF4-FFF2-40B4-BE49-F238E27FC236}">
                <a16:creationId xmlns:a16="http://schemas.microsoft.com/office/drawing/2014/main" xmlns="" id="{BF94A328-CA9F-6C2D-56D0-A210278D8AA3}"/>
              </a:ext>
            </a:extLst>
          </p:cNvPr>
          <p:cNvPicPr>
            <a:picLocks noChangeAspect="1"/>
          </p:cNvPicPr>
          <p:nvPr/>
        </p:nvPicPr>
        <p:blipFill>
          <a:blip r:embed="rId3"/>
          <a:stretch>
            <a:fillRect/>
          </a:stretch>
        </p:blipFill>
        <p:spPr>
          <a:xfrm>
            <a:off x="3315022" y="3643274"/>
            <a:ext cx="5161905" cy="2819048"/>
          </a:xfrm>
          <a:prstGeom prst="rect">
            <a:avLst/>
          </a:prstGeom>
        </p:spPr>
      </p:pic>
    </p:spTree>
    <p:extLst>
      <p:ext uri="{BB962C8B-B14F-4D97-AF65-F5344CB8AC3E}">
        <p14:creationId xmlns:p14="http://schemas.microsoft.com/office/powerpoint/2010/main" xmlns="" val="4214553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xmlns="" id="{6BD892C6-5252-4D54-B1C8-57549F6D5373}"/>
              </a:ext>
            </a:extLst>
          </p:cNvPr>
          <p:cNvSpPr txBox="1">
            <a:spLocks/>
          </p:cNvSpPr>
          <p:nvPr/>
        </p:nvSpPr>
        <p:spPr>
          <a:xfrm>
            <a:off x="711200" y="152400"/>
            <a:ext cx="10911840" cy="484105"/>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accent1">
                    <a:tint val="88000"/>
                    <a:satMod val="150000"/>
                  </a:schemeClr>
                </a:solidFill>
                <a:effectLst/>
                <a:uLnTx/>
                <a:uFillTx/>
                <a:latin typeface="+mj-lt"/>
                <a:ea typeface="+mj-ea"/>
                <a:cs typeface="+mj-cs"/>
              </a:rPr>
              <a:t>Half-Bridge GaN EVB – Daughter Card Schematic</a:t>
            </a:r>
            <a:endParaRPr kumimoji="0" lang="en-IN" sz="27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pic>
        <p:nvPicPr>
          <p:cNvPr id="3" name="Picture 2">
            <a:extLst>
              <a:ext uri="{FF2B5EF4-FFF2-40B4-BE49-F238E27FC236}">
                <a16:creationId xmlns:a16="http://schemas.microsoft.com/office/drawing/2014/main" xmlns="" id="{8D3956D9-FEE7-0D8C-3E2D-EEF7683748FC}"/>
              </a:ext>
            </a:extLst>
          </p:cNvPr>
          <p:cNvPicPr>
            <a:picLocks noChangeAspect="1"/>
          </p:cNvPicPr>
          <p:nvPr/>
        </p:nvPicPr>
        <p:blipFill>
          <a:blip r:embed="rId3"/>
          <a:stretch>
            <a:fillRect/>
          </a:stretch>
        </p:blipFill>
        <p:spPr>
          <a:xfrm>
            <a:off x="1934513" y="788904"/>
            <a:ext cx="8526174" cy="5811799"/>
          </a:xfrm>
          <a:prstGeom prst="rect">
            <a:avLst/>
          </a:prstGeom>
        </p:spPr>
      </p:pic>
    </p:spTree>
    <p:extLst>
      <p:ext uri="{BB962C8B-B14F-4D97-AF65-F5344CB8AC3E}">
        <p14:creationId xmlns:p14="http://schemas.microsoft.com/office/powerpoint/2010/main" xmlns="" val="421455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xmlns="" id="{6BD892C6-5252-4D54-B1C8-57549F6D5373}"/>
              </a:ext>
            </a:extLst>
          </p:cNvPr>
          <p:cNvSpPr txBox="1">
            <a:spLocks/>
          </p:cNvSpPr>
          <p:nvPr/>
        </p:nvSpPr>
        <p:spPr>
          <a:xfrm>
            <a:off x="711200" y="152400"/>
            <a:ext cx="10911840" cy="484105"/>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accent1">
                    <a:tint val="88000"/>
                    <a:satMod val="150000"/>
                  </a:schemeClr>
                </a:solidFill>
                <a:effectLst/>
                <a:uLnTx/>
                <a:uFillTx/>
                <a:latin typeface="+mj-lt"/>
                <a:ea typeface="+mj-ea"/>
                <a:cs typeface="+mj-cs"/>
              </a:rPr>
              <a:t>Half-Bridge GaN EVB – Mother Board Schematic</a:t>
            </a:r>
            <a:endParaRPr kumimoji="0" lang="en-IN" sz="27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pic>
        <p:nvPicPr>
          <p:cNvPr id="3" name="Picture 2"/>
          <p:cNvPicPr>
            <a:picLocks noChangeAspect="1" noChangeArrowheads="1"/>
          </p:cNvPicPr>
          <p:nvPr/>
        </p:nvPicPr>
        <p:blipFill>
          <a:blip r:embed="rId3"/>
          <a:srcRect/>
          <a:stretch>
            <a:fillRect/>
          </a:stretch>
        </p:blipFill>
        <p:spPr bwMode="auto">
          <a:xfrm>
            <a:off x="2220913" y="788904"/>
            <a:ext cx="7953374" cy="5825567"/>
          </a:xfrm>
          <a:prstGeom prst="rect">
            <a:avLst/>
          </a:prstGeom>
          <a:noFill/>
          <a:ln w="9525">
            <a:noFill/>
            <a:miter lim="800000"/>
            <a:headEnd/>
            <a:tailEnd/>
          </a:ln>
          <a:effectLst/>
        </p:spPr>
      </p:pic>
    </p:spTree>
    <p:extLst>
      <p:ext uri="{BB962C8B-B14F-4D97-AF65-F5344CB8AC3E}">
        <p14:creationId xmlns:p14="http://schemas.microsoft.com/office/powerpoint/2010/main" xmlns="" val="421455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892C6-5252-4D54-B1C8-57549F6D5373}"/>
              </a:ext>
            </a:extLst>
          </p:cNvPr>
          <p:cNvSpPr>
            <a:spLocks noGrp="1"/>
          </p:cNvSpPr>
          <p:nvPr>
            <p:ph type="title"/>
          </p:nvPr>
        </p:nvSpPr>
        <p:spPr>
          <a:xfrm>
            <a:off x="711200" y="152400"/>
            <a:ext cx="10911840" cy="484105"/>
          </a:xfrm>
        </p:spPr>
        <p:txBody>
          <a:bodyPr>
            <a:normAutofit fontScale="90000"/>
          </a:bodyPr>
          <a:lstStyle/>
          <a:p>
            <a:r>
              <a:rPr lang="en-IN" sz="2800" dirty="0"/>
              <a:t>Half-Bridge GaN EVB Application – DC-DC Buck Converter</a:t>
            </a:r>
            <a:endParaRPr lang="en-IN" dirty="0"/>
          </a:p>
        </p:txBody>
      </p:sp>
      <p:sp>
        <p:nvSpPr>
          <p:cNvPr id="4" name="Footer Placeholder 3">
            <a:extLst>
              <a:ext uri="{FF2B5EF4-FFF2-40B4-BE49-F238E27FC236}">
                <a16:creationId xmlns:a16="http://schemas.microsoft.com/office/drawing/2014/main" xmlns="" id="{19432D0D-0D9B-4B9B-A90D-7E4CC4E09581}"/>
              </a:ext>
            </a:extLst>
          </p:cNvPr>
          <p:cNvSpPr>
            <a:spLocks noGrp="1"/>
          </p:cNvSpPr>
          <p:nvPr>
            <p:ph type="ftr" sz="quarter" idx="11"/>
          </p:nvPr>
        </p:nvSpPr>
        <p:spPr/>
        <p:txBody>
          <a:bodyPr/>
          <a:lstStyle/>
          <a:p>
            <a:r>
              <a:rPr lang="en-US"/>
              <a:t>Tagore Technology Confidential</a:t>
            </a:r>
          </a:p>
        </p:txBody>
      </p:sp>
      <p:pic>
        <p:nvPicPr>
          <p:cNvPr id="8193" name="Picture 1"/>
          <p:cNvPicPr>
            <a:picLocks noChangeAspect="1" noChangeArrowheads="1"/>
          </p:cNvPicPr>
          <p:nvPr/>
        </p:nvPicPr>
        <p:blipFill>
          <a:blip r:embed="rId2"/>
          <a:srcRect l="13581"/>
          <a:stretch>
            <a:fillRect/>
          </a:stretch>
        </p:blipFill>
        <p:spPr bwMode="auto">
          <a:xfrm>
            <a:off x="4563034" y="951006"/>
            <a:ext cx="5751887" cy="2286000"/>
          </a:xfrm>
          <a:prstGeom prst="rect">
            <a:avLst/>
          </a:prstGeom>
          <a:noFill/>
          <a:ln w="9525">
            <a:noFill/>
            <a:miter lim="800000"/>
            <a:headEnd/>
            <a:tailEnd/>
          </a:ln>
          <a:effectLst/>
        </p:spPr>
      </p:pic>
      <p:sp>
        <p:nvSpPr>
          <p:cNvPr id="6" name="TextBox 5"/>
          <p:cNvSpPr txBox="1"/>
          <p:nvPr/>
        </p:nvSpPr>
        <p:spPr>
          <a:xfrm>
            <a:off x="3433484" y="1631576"/>
            <a:ext cx="1362635" cy="523220"/>
          </a:xfrm>
          <a:prstGeom prst="rect">
            <a:avLst/>
          </a:prstGeom>
          <a:noFill/>
        </p:spPr>
        <p:txBody>
          <a:bodyPr wrap="square" rtlCol="0">
            <a:spAutoFit/>
          </a:bodyPr>
          <a:lstStyle/>
          <a:p>
            <a:r>
              <a:rPr lang="en-US" sz="1400" dirty="0">
                <a:solidFill>
                  <a:srgbClr val="FF0000"/>
                </a:solidFill>
              </a:rPr>
              <a:t>HV Input </a:t>
            </a:r>
          </a:p>
          <a:p>
            <a:r>
              <a:rPr lang="en-US" sz="1400" dirty="0">
                <a:solidFill>
                  <a:srgbClr val="FF0000"/>
                </a:solidFill>
              </a:rPr>
              <a:t>(400V Max)</a:t>
            </a:r>
          </a:p>
        </p:txBody>
      </p:sp>
      <p:sp>
        <p:nvSpPr>
          <p:cNvPr id="7" name="TextBox 6"/>
          <p:cNvSpPr txBox="1"/>
          <p:nvPr/>
        </p:nvSpPr>
        <p:spPr>
          <a:xfrm>
            <a:off x="8175813" y="1389530"/>
            <a:ext cx="1362635" cy="523220"/>
          </a:xfrm>
          <a:prstGeom prst="rect">
            <a:avLst/>
          </a:prstGeom>
          <a:noFill/>
        </p:spPr>
        <p:txBody>
          <a:bodyPr wrap="square" rtlCol="0">
            <a:spAutoFit/>
          </a:bodyPr>
          <a:lstStyle/>
          <a:p>
            <a:r>
              <a:rPr lang="en-US" sz="1400" dirty="0">
                <a:solidFill>
                  <a:srgbClr val="FF0000"/>
                </a:solidFill>
              </a:rPr>
              <a:t>LV Output </a:t>
            </a:r>
          </a:p>
          <a:p>
            <a:r>
              <a:rPr lang="en-US" sz="1400" dirty="0">
                <a:solidFill>
                  <a:srgbClr val="FF0000"/>
                </a:solidFill>
              </a:rPr>
              <a:t>(350V Max)</a:t>
            </a:r>
          </a:p>
        </p:txBody>
      </p:sp>
      <p:sp>
        <p:nvSpPr>
          <p:cNvPr id="8" name="TextBox 7"/>
          <p:cNvSpPr txBox="1"/>
          <p:nvPr/>
        </p:nvSpPr>
        <p:spPr>
          <a:xfrm>
            <a:off x="11143133" y="4760263"/>
            <a:ext cx="1048867" cy="430887"/>
          </a:xfrm>
          <a:prstGeom prst="rect">
            <a:avLst/>
          </a:prstGeom>
          <a:noFill/>
        </p:spPr>
        <p:txBody>
          <a:bodyPr wrap="square" rtlCol="0">
            <a:spAutoFit/>
          </a:bodyPr>
          <a:lstStyle/>
          <a:p>
            <a:r>
              <a:rPr lang="en-US" sz="1100" dirty="0">
                <a:solidFill>
                  <a:srgbClr val="FF0000"/>
                </a:solidFill>
              </a:rPr>
              <a:t>HV Input </a:t>
            </a:r>
          </a:p>
          <a:p>
            <a:r>
              <a:rPr lang="en-US" sz="1100" dirty="0">
                <a:solidFill>
                  <a:srgbClr val="FF0000"/>
                </a:solidFill>
              </a:rPr>
              <a:t>(400V Max)</a:t>
            </a:r>
          </a:p>
        </p:txBody>
      </p:sp>
      <p:sp>
        <p:nvSpPr>
          <p:cNvPr id="10" name="TextBox 9"/>
          <p:cNvSpPr txBox="1"/>
          <p:nvPr/>
        </p:nvSpPr>
        <p:spPr>
          <a:xfrm>
            <a:off x="10820408" y="3424517"/>
            <a:ext cx="1362635" cy="461665"/>
          </a:xfrm>
          <a:prstGeom prst="rect">
            <a:avLst/>
          </a:prstGeom>
          <a:noFill/>
        </p:spPr>
        <p:txBody>
          <a:bodyPr wrap="square" rtlCol="0">
            <a:spAutoFit/>
          </a:bodyPr>
          <a:lstStyle/>
          <a:p>
            <a:r>
              <a:rPr lang="en-US" sz="1200" dirty="0">
                <a:solidFill>
                  <a:srgbClr val="FF0000"/>
                </a:solidFill>
              </a:rPr>
              <a:t>LV Output </a:t>
            </a:r>
          </a:p>
          <a:p>
            <a:r>
              <a:rPr lang="en-US" sz="1200" dirty="0">
                <a:solidFill>
                  <a:srgbClr val="FF0000"/>
                </a:solidFill>
              </a:rPr>
              <a:t>(350V Max)</a:t>
            </a:r>
          </a:p>
        </p:txBody>
      </p:sp>
      <p:cxnSp>
        <p:nvCxnSpPr>
          <p:cNvPr id="12" name="Straight Arrow Connector 11"/>
          <p:cNvCxnSpPr/>
          <p:nvPr/>
        </p:nvCxnSpPr>
        <p:spPr>
          <a:xfrm rot="5400000">
            <a:off x="9946342" y="3814483"/>
            <a:ext cx="941294" cy="86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61366" y="2465295"/>
            <a:ext cx="3550024" cy="3046988"/>
          </a:xfrm>
          <a:prstGeom prst="rect">
            <a:avLst/>
          </a:prstGeom>
          <a:solidFill>
            <a:srgbClr val="CCFFCC">
              <a:alpha val="29020"/>
            </a:srgbClr>
          </a:solidFill>
        </p:spPr>
        <p:txBody>
          <a:bodyPr wrap="square" rtlCol="0">
            <a:spAutoFit/>
          </a:bodyPr>
          <a:lstStyle/>
          <a:p>
            <a:pPr>
              <a:buFontTx/>
              <a:buChar char="-"/>
            </a:pPr>
            <a:r>
              <a:rPr lang="en-US" sz="1200" dirty="0">
                <a:solidFill>
                  <a:srgbClr val="0000FF"/>
                </a:solidFill>
              </a:rPr>
              <a:t>This slide shows an example case, where the EVB can be configured to realize a DC-DC Buck Converter.</a:t>
            </a:r>
          </a:p>
          <a:p>
            <a:pPr>
              <a:buFontTx/>
              <a:buChar char="-"/>
            </a:pPr>
            <a:endParaRPr lang="en-US" sz="1200" dirty="0">
              <a:solidFill>
                <a:srgbClr val="0000FF"/>
              </a:solidFill>
            </a:endParaRPr>
          </a:p>
          <a:p>
            <a:pPr>
              <a:buFontTx/>
              <a:buChar char="-"/>
            </a:pPr>
            <a:r>
              <a:rPr lang="en-US" sz="1200" dirty="0">
                <a:solidFill>
                  <a:srgbClr val="0000FF"/>
                </a:solidFill>
              </a:rPr>
              <a:t> The HS GaN acts as the main converter switch, while the LS GaN acts as the synch. Rectifier.</a:t>
            </a:r>
          </a:p>
          <a:p>
            <a:pPr>
              <a:buFontTx/>
              <a:buChar char="-"/>
            </a:pPr>
            <a:endParaRPr lang="en-US" sz="1200" dirty="0">
              <a:solidFill>
                <a:srgbClr val="0000FF"/>
              </a:solidFill>
            </a:endParaRPr>
          </a:p>
          <a:p>
            <a:pPr>
              <a:buFontTx/>
              <a:buChar char="-"/>
            </a:pPr>
            <a:r>
              <a:rPr lang="en-US" sz="1200" dirty="0">
                <a:solidFill>
                  <a:srgbClr val="0000FF"/>
                </a:solidFill>
              </a:rPr>
              <a:t> The mother board is used with single PWM input (for HS GaN). The PWM signal for the LS GaN, and the associated dead time (between HS and LS GaN gating pulses) are generated in the Mother board. The dead time can be adjusted by changing two timing resistors. Currently it is set at around 75ns. </a:t>
            </a:r>
          </a:p>
        </p:txBody>
      </p:sp>
      <p:grpSp>
        <p:nvGrpSpPr>
          <p:cNvPr id="13" name="Group 12">
            <a:extLst>
              <a:ext uri="{FF2B5EF4-FFF2-40B4-BE49-F238E27FC236}">
                <a16:creationId xmlns:a16="http://schemas.microsoft.com/office/drawing/2014/main" xmlns="" id="{BAB6622A-E0BC-BC25-8162-1AF0E325418D}"/>
              </a:ext>
            </a:extLst>
          </p:cNvPr>
          <p:cNvGrpSpPr/>
          <p:nvPr/>
        </p:nvGrpSpPr>
        <p:grpSpPr>
          <a:xfrm>
            <a:off x="4084731" y="3817098"/>
            <a:ext cx="7181850" cy="2400300"/>
            <a:chOff x="4084731" y="3817098"/>
            <a:chExt cx="7181850" cy="2400300"/>
          </a:xfrm>
        </p:grpSpPr>
        <p:pic>
          <p:nvPicPr>
            <p:cNvPr id="8194" name="Picture 2"/>
            <p:cNvPicPr>
              <a:picLocks noChangeAspect="1" noChangeArrowheads="1"/>
            </p:cNvPicPr>
            <p:nvPr/>
          </p:nvPicPr>
          <p:blipFill>
            <a:blip r:embed="rId3"/>
            <a:srcRect/>
            <a:stretch>
              <a:fillRect/>
            </a:stretch>
          </p:blipFill>
          <p:spPr bwMode="auto">
            <a:xfrm>
              <a:off x="4084731" y="3817098"/>
              <a:ext cx="7181850" cy="2400300"/>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xmlns="" id="{F49426F1-6BD8-38A6-65E5-ACF9B9E8BD75}"/>
                </a:ext>
              </a:extLst>
            </p:cNvPr>
            <p:cNvSpPr/>
            <p:nvPr/>
          </p:nvSpPr>
          <p:spPr>
            <a:xfrm>
              <a:off x="6550869" y="5432051"/>
              <a:ext cx="715029" cy="368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6002D3E0-C214-9C49-4CB4-178AAFDCC91E}"/>
                </a:ext>
              </a:extLst>
            </p:cNvPr>
            <p:cNvCxnSpPr/>
            <p:nvPr/>
          </p:nvCxnSpPr>
          <p:spPr>
            <a:xfrm>
              <a:off x="6482316" y="5568763"/>
              <a:ext cx="180975" cy="0"/>
            </a:xfrm>
            <a:prstGeom prst="line">
              <a:avLst/>
            </a:prstGeom>
            <a:ln w="15875">
              <a:solidFill>
                <a:srgbClr val="C6C6C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C9F524D-4174-74BD-71C7-63F104479F28}"/>
                </a:ext>
              </a:extLst>
            </p:cNvPr>
            <p:cNvCxnSpPr>
              <a:cxnSpLocks/>
            </p:cNvCxnSpPr>
            <p:nvPr/>
          </p:nvCxnSpPr>
          <p:spPr>
            <a:xfrm>
              <a:off x="6673923" y="5348325"/>
              <a:ext cx="0" cy="227753"/>
            </a:xfrm>
            <a:prstGeom prst="line">
              <a:avLst/>
            </a:prstGeom>
            <a:ln w="15875">
              <a:solidFill>
                <a:srgbClr val="C6C6C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2442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1"/>
          <p:cNvPicPr>
            <a:picLocks noChangeAspect="1" noChangeArrowheads="1"/>
          </p:cNvPicPr>
          <p:nvPr/>
        </p:nvPicPr>
        <p:blipFill>
          <a:blip r:embed="rId3"/>
          <a:srcRect l="13581" r="22037"/>
          <a:stretch>
            <a:fillRect/>
          </a:stretch>
        </p:blipFill>
        <p:spPr bwMode="auto">
          <a:xfrm>
            <a:off x="9886073" y="851646"/>
            <a:ext cx="2001128" cy="1067547"/>
          </a:xfrm>
          <a:prstGeom prst="rect">
            <a:avLst/>
          </a:prstGeom>
          <a:noFill/>
          <a:ln w="9525">
            <a:noFill/>
            <a:miter lim="800000"/>
            <a:headEnd/>
            <a:tailEnd/>
          </a:ln>
          <a:effectLst/>
        </p:spPr>
      </p:pic>
      <p:sp>
        <p:nvSpPr>
          <p:cNvPr id="10" name="Title 1">
            <a:extLst>
              <a:ext uri="{FF2B5EF4-FFF2-40B4-BE49-F238E27FC236}">
                <a16:creationId xmlns:a16="http://schemas.microsoft.com/office/drawing/2014/main" xmlns="" id="{6BD892C6-5252-4D54-B1C8-57549F6D5373}"/>
              </a:ext>
            </a:extLst>
          </p:cNvPr>
          <p:cNvSpPr txBox="1">
            <a:spLocks/>
          </p:cNvSpPr>
          <p:nvPr/>
        </p:nvSpPr>
        <p:spPr>
          <a:xfrm>
            <a:off x="711200" y="152400"/>
            <a:ext cx="10911840" cy="484105"/>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a:ln>
                  <a:noFill/>
                </a:ln>
                <a:solidFill>
                  <a:schemeClr val="accent1">
                    <a:tint val="88000"/>
                    <a:satMod val="150000"/>
                  </a:schemeClr>
                </a:solidFill>
                <a:effectLst/>
                <a:uLnTx/>
                <a:uFillTx/>
                <a:latin typeface="+mj-lt"/>
                <a:ea typeface="+mj-ea"/>
                <a:cs typeface="+mj-cs"/>
              </a:rPr>
              <a:t>Half-Bridge GaN EVB Application – DC-DC Buck Converter</a:t>
            </a:r>
            <a:endParaRPr kumimoji="0" lang="en-IN" sz="27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grpSp>
        <p:nvGrpSpPr>
          <p:cNvPr id="13" name="Group 12"/>
          <p:cNvGrpSpPr/>
          <p:nvPr/>
        </p:nvGrpSpPr>
        <p:grpSpPr>
          <a:xfrm>
            <a:off x="242887" y="814712"/>
            <a:ext cx="11758613" cy="5698863"/>
            <a:chOff x="242887" y="814712"/>
            <a:chExt cx="11758613" cy="5698863"/>
          </a:xfrm>
        </p:grpSpPr>
        <p:grpSp>
          <p:nvGrpSpPr>
            <p:cNvPr id="7" name="Group 6"/>
            <p:cNvGrpSpPr/>
            <p:nvPr/>
          </p:nvGrpSpPr>
          <p:grpSpPr>
            <a:xfrm>
              <a:off x="242887" y="814712"/>
              <a:ext cx="11758613" cy="5698863"/>
              <a:chOff x="242887" y="778136"/>
              <a:chExt cx="11758613" cy="5698863"/>
            </a:xfrm>
          </p:grpSpPr>
          <p:pic>
            <p:nvPicPr>
              <p:cNvPr id="7174" name="Picture 6"/>
              <p:cNvPicPr>
                <a:picLocks noChangeAspect="1" noChangeArrowheads="1"/>
              </p:cNvPicPr>
              <p:nvPr/>
            </p:nvPicPr>
            <p:blipFill>
              <a:blip r:embed="rId4"/>
              <a:srcRect/>
              <a:stretch>
                <a:fillRect/>
              </a:stretch>
            </p:blipFill>
            <p:spPr bwMode="auto">
              <a:xfrm>
                <a:off x="242887" y="798032"/>
                <a:ext cx="11758613" cy="5678967"/>
              </a:xfrm>
              <a:prstGeom prst="rect">
                <a:avLst/>
              </a:prstGeom>
              <a:noFill/>
              <a:ln w="9525">
                <a:noFill/>
                <a:miter lim="800000"/>
                <a:headEnd/>
                <a:tailEnd/>
              </a:ln>
              <a:effectLst/>
            </p:spPr>
          </p:pic>
          <p:sp>
            <p:nvSpPr>
              <p:cNvPr id="6" name="TextBox 5"/>
              <p:cNvSpPr txBox="1"/>
              <p:nvPr/>
            </p:nvSpPr>
            <p:spPr>
              <a:xfrm>
                <a:off x="4820502" y="778136"/>
                <a:ext cx="779381" cy="215444"/>
              </a:xfrm>
              <a:prstGeom prst="rect">
                <a:avLst/>
              </a:prstGeom>
              <a:noFill/>
            </p:spPr>
            <p:txBody>
              <a:bodyPr wrap="none" rtlCol="0">
                <a:spAutoFit/>
              </a:bodyPr>
              <a:lstStyle/>
              <a:p>
                <a:r>
                  <a:rPr lang="en-US" sz="800" b="1" dirty="0"/>
                  <a:t>(HS PWM)</a:t>
                </a:r>
              </a:p>
            </p:txBody>
          </p:sp>
          <p:sp>
            <p:nvSpPr>
              <p:cNvPr id="8" name="TextBox 7"/>
              <p:cNvSpPr txBox="1"/>
              <p:nvPr/>
            </p:nvSpPr>
            <p:spPr>
              <a:xfrm>
                <a:off x="5158830" y="915296"/>
                <a:ext cx="434734" cy="215444"/>
              </a:xfrm>
              <a:prstGeom prst="rect">
                <a:avLst/>
              </a:prstGeom>
              <a:noFill/>
            </p:spPr>
            <p:txBody>
              <a:bodyPr wrap="none" rtlCol="0">
                <a:spAutoFit/>
              </a:bodyPr>
              <a:lstStyle/>
              <a:p>
                <a:r>
                  <a:rPr lang="en-US" sz="800" b="1" dirty="0"/>
                  <a:t>(LS)</a:t>
                </a:r>
              </a:p>
            </p:txBody>
          </p:sp>
        </p:grpSp>
        <p:sp>
          <p:nvSpPr>
            <p:cNvPr id="12" name="TextBox 11"/>
            <p:cNvSpPr txBox="1"/>
            <p:nvPr/>
          </p:nvSpPr>
          <p:spPr>
            <a:xfrm>
              <a:off x="8337183" y="1228164"/>
              <a:ext cx="1148071" cy="307777"/>
            </a:xfrm>
            <a:prstGeom prst="rect">
              <a:avLst/>
            </a:prstGeom>
            <a:solidFill>
              <a:schemeClr val="bg1"/>
            </a:solidFill>
          </p:spPr>
          <p:txBody>
            <a:bodyPr wrap="none" rtlCol="0">
              <a:spAutoFit/>
            </a:bodyPr>
            <a:lstStyle/>
            <a:p>
              <a:r>
                <a:rPr lang="en-US" sz="1400" dirty="0"/>
                <a:t>(&gt; 750uH)</a:t>
              </a:r>
            </a:p>
          </p:txBody>
        </p:sp>
      </p:grpSp>
      <p:pic>
        <p:nvPicPr>
          <p:cNvPr id="14" name="Picture 1"/>
          <p:cNvPicPr>
            <a:picLocks noChangeAspect="1" noChangeArrowheads="1"/>
          </p:cNvPicPr>
          <p:nvPr/>
        </p:nvPicPr>
        <p:blipFill>
          <a:blip r:embed="rId3"/>
          <a:srcRect l="13581" r="22037"/>
          <a:stretch>
            <a:fillRect/>
          </a:stretch>
        </p:blipFill>
        <p:spPr bwMode="auto">
          <a:xfrm>
            <a:off x="10035874" y="1030156"/>
            <a:ext cx="1628698" cy="868866"/>
          </a:xfrm>
          <a:prstGeom prst="rect">
            <a:avLst/>
          </a:prstGeom>
          <a:noFill/>
          <a:ln w="9525">
            <a:noFill/>
            <a:miter lim="800000"/>
            <a:headEnd/>
            <a:tailEnd/>
          </a:ln>
          <a:effectLst/>
        </p:spPr>
      </p:pic>
    </p:spTree>
    <p:extLst>
      <p:ext uri="{BB962C8B-B14F-4D97-AF65-F5344CB8AC3E}">
        <p14:creationId xmlns:p14="http://schemas.microsoft.com/office/powerpoint/2010/main" xmlns="" val="421455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xmlns="" id="{6BD892C6-5252-4D54-B1C8-57549F6D5373}"/>
              </a:ext>
            </a:extLst>
          </p:cNvPr>
          <p:cNvSpPr txBox="1">
            <a:spLocks/>
          </p:cNvSpPr>
          <p:nvPr/>
        </p:nvSpPr>
        <p:spPr>
          <a:xfrm>
            <a:off x="711200" y="152400"/>
            <a:ext cx="10911840" cy="484105"/>
          </a:xfrm>
          <a:prstGeom prst="rect">
            <a:avLst/>
          </a:prstGeom>
        </p:spPr>
        <p:txBody>
          <a:bodyPr vert="horz" anchor="b">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accent1">
                    <a:tint val="88000"/>
                    <a:satMod val="150000"/>
                  </a:schemeClr>
                </a:solidFill>
                <a:effectLst/>
                <a:uLnTx/>
                <a:uFillTx/>
                <a:latin typeface="+mj-lt"/>
                <a:ea typeface="+mj-ea"/>
                <a:cs typeface="+mj-cs"/>
              </a:rPr>
              <a:t>Half-Bridge GaN EVB – Buck Converter Switch Waveform</a:t>
            </a:r>
            <a:endParaRPr kumimoji="0" lang="en-IN" sz="27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grpSp>
        <p:nvGrpSpPr>
          <p:cNvPr id="32" name="Group 31"/>
          <p:cNvGrpSpPr/>
          <p:nvPr/>
        </p:nvGrpSpPr>
        <p:grpSpPr>
          <a:xfrm>
            <a:off x="179294" y="1080385"/>
            <a:ext cx="10309431" cy="5497467"/>
            <a:chOff x="179294" y="1080385"/>
            <a:chExt cx="10309431" cy="5497467"/>
          </a:xfrm>
        </p:grpSpPr>
        <p:pic>
          <p:nvPicPr>
            <p:cNvPr id="5122" name="Picture 2"/>
            <p:cNvPicPr>
              <a:picLocks noChangeAspect="1" noChangeArrowheads="1"/>
            </p:cNvPicPr>
            <p:nvPr/>
          </p:nvPicPr>
          <p:blipFill>
            <a:blip r:embed="rId3"/>
            <a:srcRect/>
            <a:stretch>
              <a:fillRect/>
            </a:stretch>
          </p:blipFill>
          <p:spPr bwMode="auto">
            <a:xfrm>
              <a:off x="5540189" y="1080385"/>
              <a:ext cx="4935911" cy="2946167"/>
            </a:xfrm>
            <a:prstGeom prst="rect">
              <a:avLst/>
            </a:prstGeom>
            <a:noFill/>
            <a:ln w="9525">
              <a:noFill/>
              <a:miter lim="800000"/>
              <a:headEnd/>
              <a:tailEnd/>
            </a:ln>
            <a:effectLst/>
          </p:spPr>
        </p:pic>
        <p:pic>
          <p:nvPicPr>
            <p:cNvPr id="13" name="Picture 1"/>
            <p:cNvPicPr>
              <a:picLocks noChangeAspect="1" noChangeArrowheads="1"/>
            </p:cNvPicPr>
            <p:nvPr/>
          </p:nvPicPr>
          <p:blipFill>
            <a:blip r:embed="rId4"/>
            <a:srcRect l="13581" r="22037"/>
            <a:stretch>
              <a:fillRect/>
            </a:stretch>
          </p:blipFill>
          <p:spPr bwMode="auto">
            <a:xfrm>
              <a:off x="179294" y="1195642"/>
              <a:ext cx="4228463" cy="2255770"/>
            </a:xfrm>
            <a:prstGeom prst="rect">
              <a:avLst/>
            </a:prstGeom>
            <a:noFill/>
            <a:ln w="9525">
              <a:noFill/>
              <a:miter lim="800000"/>
              <a:headEnd/>
              <a:tailEnd/>
            </a:ln>
            <a:effectLst/>
          </p:spPr>
        </p:pic>
        <p:sp>
          <p:nvSpPr>
            <p:cNvPr id="15" name="TextBox 14"/>
            <p:cNvSpPr txBox="1"/>
            <p:nvPr/>
          </p:nvSpPr>
          <p:spPr>
            <a:xfrm>
              <a:off x="528918" y="1524001"/>
              <a:ext cx="854721" cy="307777"/>
            </a:xfrm>
            <a:prstGeom prst="rect">
              <a:avLst/>
            </a:prstGeom>
            <a:noFill/>
          </p:spPr>
          <p:txBody>
            <a:bodyPr wrap="none" rtlCol="0">
              <a:spAutoFit/>
            </a:bodyPr>
            <a:lstStyle/>
            <a:p>
              <a:r>
                <a:rPr lang="en-US" sz="1400" dirty="0"/>
                <a:t>380Vdc</a:t>
              </a:r>
            </a:p>
          </p:txBody>
        </p:sp>
        <p:sp>
          <p:nvSpPr>
            <p:cNvPr id="16" name="TextBox 15"/>
            <p:cNvSpPr txBox="1"/>
            <p:nvPr/>
          </p:nvSpPr>
          <p:spPr>
            <a:xfrm>
              <a:off x="3818965" y="1783978"/>
              <a:ext cx="854721" cy="307777"/>
            </a:xfrm>
            <a:prstGeom prst="rect">
              <a:avLst/>
            </a:prstGeom>
            <a:noFill/>
          </p:spPr>
          <p:txBody>
            <a:bodyPr wrap="none" rtlCol="0">
              <a:spAutoFit/>
            </a:bodyPr>
            <a:lstStyle/>
            <a:p>
              <a:r>
                <a:rPr lang="en-US" sz="1400" dirty="0"/>
                <a:t>190Vdc</a:t>
              </a:r>
            </a:p>
          </p:txBody>
        </p:sp>
        <p:sp>
          <p:nvSpPr>
            <p:cNvPr id="17" name="TextBox 16"/>
            <p:cNvSpPr txBox="1"/>
            <p:nvPr/>
          </p:nvSpPr>
          <p:spPr>
            <a:xfrm>
              <a:off x="4294095" y="2492189"/>
              <a:ext cx="704039" cy="307777"/>
            </a:xfrm>
            <a:prstGeom prst="rect">
              <a:avLst/>
            </a:prstGeom>
            <a:noFill/>
          </p:spPr>
          <p:txBody>
            <a:bodyPr wrap="none" rtlCol="0">
              <a:spAutoFit/>
            </a:bodyPr>
            <a:lstStyle/>
            <a:p>
              <a:r>
                <a:rPr lang="en-US" sz="1400" dirty="0"/>
                <a:t>500W</a:t>
              </a:r>
            </a:p>
          </p:txBody>
        </p:sp>
        <p:sp>
          <p:nvSpPr>
            <p:cNvPr id="18" name="TextBox 17"/>
            <p:cNvSpPr txBox="1"/>
            <p:nvPr/>
          </p:nvSpPr>
          <p:spPr>
            <a:xfrm>
              <a:off x="2994213" y="1595718"/>
              <a:ext cx="774571" cy="307777"/>
            </a:xfrm>
            <a:prstGeom prst="rect">
              <a:avLst/>
            </a:prstGeom>
            <a:noFill/>
          </p:spPr>
          <p:txBody>
            <a:bodyPr wrap="none" rtlCol="0">
              <a:spAutoFit/>
            </a:bodyPr>
            <a:lstStyle/>
            <a:p>
              <a:r>
                <a:rPr lang="en-US" sz="1400" dirty="0"/>
                <a:t>200uH</a:t>
              </a:r>
            </a:p>
          </p:txBody>
        </p:sp>
        <p:sp>
          <p:nvSpPr>
            <p:cNvPr id="19" name="TextBox 18"/>
            <p:cNvSpPr txBox="1"/>
            <p:nvPr/>
          </p:nvSpPr>
          <p:spPr>
            <a:xfrm>
              <a:off x="1452284" y="3469342"/>
              <a:ext cx="1693092" cy="523220"/>
            </a:xfrm>
            <a:prstGeom prst="rect">
              <a:avLst/>
            </a:prstGeom>
            <a:noFill/>
          </p:spPr>
          <p:txBody>
            <a:bodyPr wrap="none" rtlCol="0">
              <a:spAutoFit/>
            </a:bodyPr>
            <a:lstStyle/>
            <a:p>
              <a:r>
                <a:rPr lang="en-US" sz="1400" dirty="0" err="1"/>
                <a:t>Fsw</a:t>
              </a:r>
              <a:r>
                <a:rPr lang="en-US" sz="1400" dirty="0"/>
                <a:t>: 100kHz</a:t>
              </a:r>
            </a:p>
            <a:p>
              <a:r>
                <a:rPr lang="en-US" sz="1400" dirty="0"/>
                <a:t>Dead time: 75ns</a:t>
              </a:r>
            </a:p>
          </p:txBody>
        </p:sp>
        <p:sp>
          <p:nvSpPr>
            <p:cNvPr id="20" name="TextBox 19"/>
            <p:cNvSpPr txBox="1"/>
            <p:nvPr/>
          </p:nvSpPr>
          <p:spPr>
            <a:xfrm>
              <a:off x="2850776" y="2133601"/>
              <a:ext cx="407484" cy="307777"/>
            </a:xfrm>
            <a:prstGeom prst="rect">
              <a:avLst/>
            </a:prstGeom>
            <a:noFill/>
          </p:spPr>
          <p:txBody>
            <a:bodyPr wrap="none" rtlCol="0">
              <a:spAutoFit/>
            </a:bodyPr>
            <a:lstStyle/>
            <a:p>
              <a:r>
                <a:rPr lang="en-US" sz="1400" dirty="0">
                  <a:solidFill>
                    <a:srgbClr val="0000FF"/>
                  </a:solidFill>
                </a:rPr>
                <a:t>LX</a:t>
              </a:r>
            </a:p>
          </p:txBody>
        </p:sp>
        <p:sp>
          <p:nvSpPr>
            <p:cNvPr id="21" name="Oval 20"/>
            <p:cNvSpPr/>
            <p:nvPr/>
          </p:nvSpPr>
          <p:spPr>
            <a:xfrm>
              <a:off x="3523130" y="2052918"/>
              <a:ext cx="215153" cy="215152"/>
            </a:xfrm>
            <a:prstGeom prst="ellipse">
              <a:avLst/>
            </a:prstGeom>
            <a:noFill/>
            <a:ln w="28575">
              <a:solidFill>
                <a:srgbClr val="31E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684494" y="1550894"/>
              <a:ext cx="2590800" cy="654424"/>
            </a:xfrm>
            <a:custGeom>
              <a:avLst/>
              <a:gdLst>
                <a:gd name="connsiteX0" fmla="*/ 0 w 2590800"/>
                <a:gd name="connsiteY0" fmla="*/ 502024 h 654424"/>
                <a:gd name="connsiteX1" fmla="*/ 44824 w 2590800"/>
                <a:gd name="connsiteY1" fmla="*/ 394447 h 654424"/>
                <a:gd name="connsiteX2" fmla="*/ 44824 w 2590800"/>
                <a:gd name="connsiteY2" fmla="*/ 394447 h 654424"/>
                <a:gd name="connsiteX3" fmla="*/ 80682 w 2590800"/>
                <a:gd name="connsiteY3" fmla="*/ 313765 h 654424"/>
                <a:gd name="connsiteX4" fmla="*/ 98612 w 2590800"/>
                <a:gd name="connsiteY4" fmla="*/ 295835 h 654424"/>
                <a:gd name="connsiteX5" fmla="*/ 116541 w 2590800"/>
                <a:gd name="connsiteY5" fmla="*/ 242047 h 654424"/>
                <a:gd name="connsiteX6" fmla="*/ 206188 w 2590800"/>
                <a:gd name="connsiteY6" fmla="*/ 170330 h 654424"/>
                <a:gd name="connsiteX7" fmla="*/ 233082 w 2590800"/>
                <a:gd name="connsiteY7" fmla="*/ 161365 h 654424"/>
                <a:gd name="connsiteX8" fmla="*/ 286871 w 2590800"/>
                <a:gd name="connsiteY8" fmla="*/ 125506 h 654424"/>
                <a:gd name="connsiteX9" fmla="*/ 322730 w 2590800"/>
                <a:gd name="connsiteY9" fmla="*/ 116541 h 654424"/>
                <a:gd name="connsiteX10" fmla="*/ 367553 w 2590800"/>
                <a:gd name="connsiteY10" fmla="*/ 107577 h 654424"/>
                <a:gd name="connsiteX11" fmla="*/ 421341 w 2590800"/>
                <a:gd name="connsiteY11" fmla="*/ 89647 h 654424"/>
                <a:gd name="connsiteX12" fmla="*/ 493059 w 2590800"/>
                <a:gd name="connsiteY12" fmla="*/ 71718 h 654424"/>
                <a:gd name="connsiteX13" fmla="*/ 555812 w 2590800"/>
                <a:gd name="connsiteY13" fmla="*/ 53788 h 654424"/>
                <a:gd name="connsiteX14" fmla="*/ 582706 w 2590800"/>
                <a:gd name="connsiteY14" fmla="*/ 44824 h 654424"/>
                <a:gd name="connsiteX15" fmla="*/ 672353 w 2590800"/>
                <a:gd name="connsiteY15" fmla="*/ 35859 h 654424"/>
                <a:gd name="connsiteX16" fmla="*/ 762000 w 2590800"/>
                <a:gd name="connsiteY16" fmla="*/ 17930 h 654424"/>
                <a:gd name="connsiteX17" fmla="*/ 797859 w 2590800"/>
                <a:gd name="connsiteY17" fmla="*/ 8965 h 654424"/>
                <a:gd name="connsiteX18" fmla="*/ 887506 w 2590800"/>
                <a:gd name="connsiteY18" fmla="*/ 0 h 654424"/>
                <a:gd name="connsiteX19" fmla="*/ 1075765 w 2590800"/>
                <a:gd name="connsiteY19" fmla="*/ 8965 h 654424"/>
                <a:gd name="connsiteX20" fmla="*/ 1461247 w 2590800"/>
                <a:gd name="connsiteY20" fmla="*/ 26894 h 654424"/>
                <a:gd name="connsiteX21" fmla="*/ 1515035 w 2590800"/>
                <a:gd name="connsiteY21" fmla="*/ 17930 h 654424"/>
                <a:gd name="connsiteX22" fmla="*/ 2052918 w 2590800"/>
                <a:gd name="connsiteY22" fmla="*/ 35859 h 654424"/>
                <a:gd name="connsiteX23" fmla="*/ 2205318 w 2590800"/>
                <a:gd name="connsiteY23" fmla="*/ 53788 h 654424"/>
                <a:gd name="connsiteX24" fmla="*/ 2268071 w 2590800"/>
                <a:gd name="connsiteY24" fmla="*/ 98612 h 654424"/>
                <a:gd name="connsiteX25" fmla="*/ 2303930 w 2590800"/>
                <a:gd name="connsiteY25" fmla="*/ 107577 h 654424"/>
                <a:gd name="connsiteX26" fmla="*/ 2330824 w 2590800"/>
                <a:gd name="connsiteY26" fmla="*/ 125506 h 654424"/>
                <a:gd name="connsiteX27" fmla="*/ 2366682 w 2590800"/>
                <a:gd name="connsiteY27" fmla="*/ 143435 h 654424"/>
                <a:gd name="connsiteX28" fmla="*/ 2411506 w 2590800"/>
                <a:gd name="connsiteY28" fmla="*/ 188259 h 654424"/>
                <a:gd name="connsiteX29" fmla="*/ 2438400 w 2590800"/>
                <a:gd name="connsiteY29" fmla="*/ 206188 h 654424"/>
                <a:gd name="connsiteX30" fmla="*/ 2474259 w 2590800"/>
                <a:gd name="connsiteY30" fmla="*/ 251012 h 654424"/>
                <a:gd name="connsiteX31" fmla="*/ 2492188 w 2590800"/>
                <a:gd name="connsiteY31" fmla="*/ 304800 h 654424"/>
                <a:gd name="connsiteX32" fmla="*/ 2510118 w 2590800"/>
                <a:gd name="connsiteY32" fmla="*/ 394447 h 654424"/>
                <a:gd name="connsiteX33" fmla="*/ 2528047 w 2590800"/>
                <a:gd name="connsiteY33" fmla="*/ 448235 h 654424"/>
                <a:gd name="connsiteX34" fmla="*/ 2554941 w 2590800"/>
                <a:gd name="connsiteY34" fmla="*/ 528918 h 654424"/>
                <a:gd name="connsiteX35" fmla="*/ 2563906 w 2590800"/>
                <a:gd name="connsiteY35" fmla="*/ 555812 h 654424"/>
                <a:gd name="connsiteX36" fmla="*/ 2572871 w 2590800"/>
                <a:gd name="connsiteY36" fmla="*/ 582706 h 654424"/>
                <a:gd name="connsiteX37" fmla="*/ 2590800 w 2590800"/>
                <a:gd name="connsiteY37" fmla="*/ 654424 h 6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90800" h="654424">
                  <a:moveTo>
                    <a:pt x="0" y="502024"/>
                  </a:moveTo>
                  <a:cubicBezTo>
                    <a:pt x="15448" y="440235"/>
                    <a:pt x="3455" y="477185"/>
                    <a:pt x="44824" y="394447"/>
                  </a:cubicBezTo>
                  <a:lnTo>
                    <a:pt x="44824" y="394447"/>
                  </a:lnTo>
                  <a:cubicBezTo>
                    <a:pt x="59040" y="351799"/>
                    <a:pt x="56329" y="344207"/>
                    <a:pt x="80682" y="313765"/>
                  </a:cubicBezTo>
                  <a:cubicBezTo>
                    <a:pt x="85962" y="307165"/>
                    <a:pt x="92635" y="301812"/>
                    <a:pt x="98612" y="295835"/>
                  </a:cubicBezTo>
                  <a:cubicBezTo>
                    <a:pt x="104588" y="277906"/>
                    <a:pt x="103177" y="255411"/>
                    <a:pt x="116541" y="242047"/>
                  </a:cubicBezTo>
                  <a:cubicBezTo>
                    <a:pt x="141024" y="217564"/>
                    <a:pt x="172260" y="181640"/>
                    <a:pt x="206188" y="170330"/>
                  </a:cubicBezTo>
                  <a:cubicBezTo>
                    <a:pt x="215153" y="167342"/>
                    <a:pt x="224822" y="165954"/>
                    <a:pt x="233082" y="161365"/>
                  </a:cubicBezTo>
                  <a:cubicBezTo>
                    <a:pt x="251919" y="150900"/>
                    <a:pt x="265966" y="130732"/>
                    <a:pt x="286871" y="125506"/>
                  </a:cubicBezTo>
                  <a:cubicBezTo>
                    <a:pt x="298824" y="122518"/>
                    <a:pt x="310702" y="119214"/>
                    <a:pt x="322730" y="116541"/>
                  </a:cubicBezTo>
                  <a:cubicBezTo>
                    <a:pt x="337604" y="113236"/>
                    <a:pt x="352853" y="111586"/>
                    <a:pt x="367553" y="107577"/>
                  </a:cubicBezTo>
                  <a:cubicBezTo>
                    <a:pt x="385786" y="102604"/>
                    <a:pt x="403006" y="94231"/>
                    <a:pt x="421341" y="89647"/>
                  </a:cubicBezTo>
                  <a:cubicBezTo>
                    <a:pt x="445247" y="83671"/>
                    <a:pt x="469682" y="79511"/>
                    <a:pt x="493059" y="71718"/>
                  </a:cubicBezTo>
                  <a:cubicBezTo>
                    <a:pt x="557521" y="50230"/>
                    <a:pt x="477042" y="76293"/>
                    <a:pt x="555812" y="53788"/>
                  </a:cubicBezTo>
                  <a:cubicBezTo>
                    <a:pt x="564898" y="51192"/>
                    <a:pt x="573366" y="46261"/>
                    <a:pt x="582706" y="44824"/>
                  </a:cubicBezTo>
                  <a:cubicBezTo>
                    <a:pt x="612388" y="40258"/>
                    <a:pt x="642471" y="38847"/>
                    <a:pt x="672353" y="35859"/>
                  </a:cubicBezTo>
                  <a:cubicBezTo>
                    <a:pt x="727585" y="17448"/>
                    <a:pt x="671349" y="34412"/>
                    <a:pt x="762000" y="17930"/>
                  </a:cubicBezTo>
                  <a:cubicBezTo>
                    <a:pt x="774122" y="15726"/>
                    <a:pt x="785662" y="10707"/>
                    <a:pt x="797859" y="8965"/>
                  </a:cubicBezTo>
                  <a:cubicBezTo>
                    <a:pt x="827589" y="4718"/>
                    <a:pt x="857624" y="2988"/>
                    <a:pt x="887506" y="0"/>
                  </a:cubicBezTo>
                  <a:lnTo>
                    <a:pt x="1075765" y="8965"/>
                  </a:lnTo>
                  <a:cubicBezTo>
                    <a:pt x="1433036" y="22707"/>
                    <a:pt x="1244458" y="8830"/>
                    <a:pt x="1461247" y="26894"/>
                  </a:cubicBezTo>
                  <a:cubicBezTo>
                    <a:pt x="1479176" y="23906"/>
                    <a:pt x="1496858" y="17930"/>
                    <a:pt x="1515035" y="17930"/>
                  </a:cubicBezTo>
                  <a:cubicBezTo>
                    <a:pt x="1864759" y="17930"/>
                    <a:pt x="1831604" y="17416"/>
                    <a:pt x="2052918" y="35859"/>
                  </a:cubicBezTo>
                  <a:cubicBezTo>
                    <a:pt x="2136973" y="63878"/>
                    <a:pt x="1993285" y="18449"/>
                    <a:pt x="2205318" y="53788"/>
                  </a:cubicBezTo>
                  <a:cubicBezTo>
                    <a:pt x="2254209" y="61936"/>
                    <a:pt x="2230122" y="76927"/>
                    <a:pt x="2268071" y="98612"/>
                  </a:cubicBezTo>
                  <a:cubicBezTo>
                    <a:pt x="2278769" y="104725"/>
                    <a:pt x="2291977" y="104589"/>
                    <a:pt x="2303930" y="107577"/>
                  </a:cubicBezTo>
                  <a:cubicBezTo>
                    <a:pt x="2312895" y="113553"/>
                    <a:pt x="2321469" y="120161"/>
                    <a:pt x="2330824" y="125506"/>
                  </a:cubicBezTo>
                  <a:cubicBezTo>
                    <a:pt x="2342427" y="132136"/>
                    <a:pt x="2356134" y="135231"/>
                    <a:pt x="2366682" y="143435"/>
                  </a:cubicBezTo>
                  <a:cubicBezTo>
                    <a:pt x="2383361" y="156408"/>
                    <a:pt x="2393924" y="176538"/>
                    <a:pt x="2411506" y="188259"/>
                  </a:cubicBezTo>
                  <a:cubicBezTo>
                    <a:pt x="2420471" y="194235"/>
                    <a:pt x="2429987" y="199457"/>
                    <a:pt x="2438400" y="206188"/>
                  </a:cubicBezTo>
                  <a:cubicBezTo>
                    <a:pt x="2451247" y="216466"/>
                    <a:pt x="2467832" y="236551"/>
                    <a:pt x="2474259" y="251012"/>
                  </a:cubicBezTo>
                  <a:cubicBezTo>
                    <a:pt x="2481935" y="268282"/>
                    <a:pt x="2489081" y="286158"/>
                    <a:pt x="2492188" y="304800"/>
                  </a:cubicBezTo>
                  <a:cubicBezTo>
                    <a:pt x="2498247" y="341151"/>
                    <a:pt x="2500087" y="361012"/>
                    <a:pt x="2510118" y="394447"/>
                  </a:cubicBezTo>
                  <a:cubicBezTo>
                    <a:pt x="2515549" y="412549"/>
                    <a:pt x="2522071" y="430306"/>
                    <a:pt x="2528047" y="448235"/>
                  </a:cubicBezTo>
                  <a:lnTo>
                    <a:pt x="2554941" y="528918"/>
                  </a:lnTo>
                  <a:lnTo>
                    <a:pt x="2563906" y="555812"/>
                  </a:lnTo>
                  <a:lnTo>
                    <a:pt x="2572871" y="582706"/>
                  </a:lnTo>
                  <a:cubicBezTo>
                    <a:pt x="2582933" y="643085"/>
                    <a:pt x="2573706" y="620236"/>
                    <a:pt x="2590800" y="654424"/>
                  </a:cubicBezTo>
                </a:path>
              </a:pathLst>
            </a:custGeom>
            <a:ln>
              <a:solidFill>
                <a:srgbClr val="31EF3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rot="21349772">
              <a:off x="2785744" y="1262785"/>
              <a:ext cx="4432780" cy="981868"/>
            </a:xfrm>
            <a:custGeom>
              <a:avLst/>
              <a:gdLst>
                <a:gd name="connsiteX0" fmla="*/ 0 w 2590800"/>
                <a:gd name="connsiteY0" fmla="*/ 502024 h 654424"/>
                <a:gd name="connsiteX1" fmla="*/ 44824 w 2590800"/>
                <a:gd name="connsiteY1" fmla="*/ 394447 h 654424"/>
                <a:gd name="connsiteX2" fmla="*/ 44824 w 2590800"/>
                <a:gd name="connsiteY2" fmla="*/ 394447 h 654424"/>
                <a:gd name="connsiteX3" fmla="*/ 80682 w 2590800"/>
                <a:gd name="connsiteY3" fmla="*/ 313765 h 654424"/>
                <a:gd name="connsiteX4" fmla="*/ 98612 w 2590800"/>
                <a:gd name="connsiteY4" fmla="*/ 295835 h 654424"/>
                <a:gd name="connsiteX5" fmla="*/ 116541 w 2590800"/>
                <a:gd name="connsiteY5" fmla="*/ 242047 h 654424"/>
                <a:gd name="connsiteX6" fmla="*/ 206188 w 2590800"/>
                <a:gd name="connsiteY6" fmla="*/ 170330 h 654424"/>
                <a:gd name="connsiteX7" fmla="*/ 233082 w 2590800"/>
                <a:gd name="connsiteY7" fmla="*/ 161365 h 654424"/>
                <a:gd name="connsiteX8" fmla="*/ 286871 w 2590800"/>
                <a:gd name="connsiteY8" fmla="*/ 125506 h 654424"/>
                <a:gd name="connsiteX9" fmla="*/ 322730 w 2590800"/>
                <a:gd name="connsiteY9" fmla="*/ 116541 h 654424"/>
                <a:gd name="connsiteX10" fmla="*/ 367553 w 2590800"/>
                <a:gd name="connsiteY10" fmla="*/ 107577 h 654424"/>
                <a:gd name="connsiteX11" fmla="*/ 421341 w 2590800"/>
                <a:gd name="connsiteY11" fmla="*/ 89647 h 654424"/>
                <a:gd name="connsiteX12" fmla="*/ 493059 w 2590800"/>
                <a:gd name="connsiteY12" fmla="*/ 71718 h 654424"/>
                <a:gd name="connsiteX13" fmla="*/ 555812 w 2590800"/>
                <a:gd name="connsiteY13" fmla="*/ 53788 h 654424"/>
                <a:gd name="connsiteX14" fmla="*/ 582706 w 2590800"/>
                <a:gd name="connsiteY14" fmla="*/ 44824 h 654424"/>
                <a:gd name="connsiteX15" fmla="*/ 672353 w 2590800"/>
                <a:gd name="connsiteY15" fmla="*/ 35859 h 654424"/>
                <a:gd name="connsiteX16" fmla="*/ 762000 w 2590800"/>
                <a:gd name="connsiteY16" fmla="*/ 17930 h 654424"/>
                <a:gd name="connsiteX17" fmla="*/ 797859 w 2590800"/>
                <a:gd name="connsiteY17" fmla="*/ 8965 h 654424"/>
                <a:gd name="connsiteX18" fmla="*/ 887506 w 2590800"/>
                <a:gd name="connsiteY18" fmla="*/ 0 h 654424"/>
                <a:gd name="connsiteX19" fmla="*/ 1075765 w 2590800"/>
                <a:gd name="connsiteY19" fmla="*/ 8965 h 654424"/>
                <a:gd name="connsiteX20" fmla="*/ 1461247 w 2590800"/>
                <a:gd name="connsiteY20" fmla="*/ 26894 h 654424"/>
                <a:gd name="connsiteX21" fmla="*/ 1515035 w 2590800"/>
                <a:gd name="connsiteY21" fmla="*/ 17930 h 654424"/>
                <a:gd name="connsiteX22" fmla="*/ 2052918 w 2590800"/>
                <a:gd name="connsiteY22" fmla="*/ 35859 h 654424"/>
                <a:gd name="connsiteX23" fmla="*/ 2205318 w 2590800"/>
                <a:gd name="connsiteY23" fmla="*/ 53788 h 654424"/>
                <a:gd name="connsiteX24" fmla="*/ 2268071 w 2590800"/>
                <a:gd name="connsiteY24" fmla="*/ 98612 h 654424"/>
                <a:gd name="connsiteX25" fmla="*/ 2303930 w 2590800"/>
                <a:gd name="connsiteY25" fmla="*/ 107577 h 654424"/>
                <a:gd name="connsiteX26" fmla="*/ 2330824 w 2590800"/>
                <a:gd name="connsiteY26" fmla="*/ 125506 h 654424"/>
                <a:gd name="connsiteX27" fmla="*/ 2366682 w 2590800"/>
                <a:gd name="connsiteY27" fmla="*/ 143435 h 654424"/>
                <a:gd name="connsiteX28" fmla="*/ 2411506 w 2590800"/>
                <a:gd name="connsiteY28" fmla="*/ 188259 h 654424"/>
                <a:gd name="connsiteX29" fmla="*/ 2438400 w 2590800"/>
                <a:gd name="connsiteY29" fmla="*/ 206188 h 654424"/>
                <a:gd name="connsiteX30" fmla="*/ 2474259 w 2590800"/>
                <a:gd name="connsiteY30" fmla="*/ 251012 h 654424"/>
                <a:gd name="connsiteX31" fmla="*/ 2492188 w 2590800"/>
                <a:gd name="connsiteY31" fmla="*/ 304800 h 654424"/>
                <a:gd name="connsiteX32" fmla="*/ 2510118 w 2590800"/>
                <a:gd name="connsiteY32" fmla="*/ 394447 h 654424"/>
                <a:gd name="connsiteX33" fmla="*/ 2528047 w 2590800"/>
                <a:gd name="connsiteY33" fmla="*/ 448235 h 654424"/>
                <a:gd name="connsiteX34" fmla="*/ 2554941 w 2590800"/>
                <a:gd name="connsiteY34" fmla="*/ 528918 h 654424"/>
                <a:gd name="connsiteX35" fmla="*/ 2563906 w 2590800"/>
                <a:gd name="connsiteY35" fmla="*/ 555812 h 654424"/>
                <a:gd name="connsiteX36" fmla="*/ 2572871 w 2590800"/>
                <a:gd name="connsiteY36" fmla="*/ 582706 h 654424"/>
                <a:gd name="connsiteX37" fmla="*/ 2590800 w 2590800"/>
                <a:gd name="connsiteY37" fmla="*/ 654424 h 65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90800" h="654424">
                  <a:moveTo>
                    <a:pt x="0" y="502024"/>
                  </a:moveTo>
                  <a:cubicBezTo>
                    <a:pt x="15448" y="440235"/>
                    <a:pt x="3455" y="477185"/>
                    <a:pt x="44824" y="394447"/>
                  </a:cubicBezTo>
                  <a:lnTo>
                    <a:pt x="44824" y="394447"/>
                  </a:lnTo>
                  <a:cubicBezTo>
                    <a:pt x="59040" y="351799"/>
                    <a:pt x="56329" y="344207"/>
                    <a:pt x="80682" y="313765"/>
                  </a:cubicBezTo>
                  <a:cubicBezTo>
                    <a:pt x="85962" y="307165"/>
                    <a:pt x="92635" y="301812"/>
                    <a:pt x="98612" y="295835"/>
                  </a:cubicBezTo>
                  <a:cubicBezTo>
                    <a:pt x="104588" y="277906"/>
                    <a:pt x="103177" y="255411"/>
                    <a:pt x="116541" y="242047"/>
                  </a:cubicBezTo>
                  <a:cubicBezTo>
                    <a:pt x="141024" y="217564"/>
                    <a:pt x="172260" y="181640"/>
                    <a:pt x="206188" y="170330"/>
                  </a:cubicBezTo>
                  <a:cubicBezTo>
                    <a:pt x="215153" y="167342"/>
                    <a:pt x="224822" y="165954"/>
                    <a:pt x="233082" y="161365"/>
                  </a:cubicBezTo>
                  <a:cubicBezTo>
                    <a:pt x="251919" y="150900"/>
                    <a:pt x="265966" y="130732"/>
                    <a:pt x="286871" y="125506"/>
                  </a:cubicBezTo>
                  <a:cubicBezTo>
                    <a:pt x="298824" y="122518"/>
                    <a:pt x="310702" y="119214"/>
                    <a:pt x="322730" y="116541"/>
                  </a:cubicBezTo>
                  <a:cubicBezTo>
                    <a:pt x="337604" y="113236"/>
                    <a:pt x="352853" y="111586"/>
                    <a:pt x="367553" y="107577"/>
                  </a:cubicBezTo>
                  <a:cubicBezTo>
                    <a:pt x="385786" y="102604"/>
                    <a:pt x="403006" y="94231"/>
                    <a:pt x="421341" y="89647"/>
                  </a:cubicBezTo>
                  <a:cubicBezTo>
                    <a:pt x="445247" y="83671"/>
                    <a:pt x="469682" y="79511"/>
                    <a:pt x="493059" y="71718"/>
                  </a:cubicBezTo>
                  <a:cubicBezTo>
                    <a:pt x="557521" y="50230"/>
                    <a:pt x="477042" y="76293"/>
                    <a:pt x="555812" y="53788"/>
                  </a:cubicBezTo>
                  <a:cubicBezTo>
                    <a:pt x="564898" y="51192"/>
                    <a:pt x="573366" y="46261"/>
                    <a:pt x="582706" y="44824"/>
                  </a:cubicBezTo>
                  <a:cubicBezTo>
                    <a:pt x="612388" y="40258"/>
                    <a:pt x="642471" y="38847"/>
                    <a:pt x="672353" y="35859"/>
                  </a:cubicBezTo>
                  <a:cubicBezTo>
                    <a:pt x="727585" y="17448"/>
                    <a:pt x="671349" y="34412"/>
                    <a:pt x="762000" y="17930"/>
                  </a:cubicBezTo>
                  <a:cubicBezTo>
                    <a:pt x="774122" y="15726"/>
                    <a:pt x="785662" y="10707"/>
                    <a:pt x="797859" y="8965"/>
                  </a:cubicBezTo>
                  <a:cubicBezTo>
                    <a:pt x="827589" y="4718"/>
                    <a:pt x="857624" y="2988"/>
                    <a:pt x="887506" y="0"/>
                  </a:cubicBezTo>
                  <a:lnTo>
                    <a:pt x="1075765" y="8965"/>
                  </a:lnTo>
                  <a:cubicBezTo>
                    <a:pt x="1433036" y="22707"/>
                    <a:pt x="1244458" y="8830"/>
                    <a:pt x="1461247" y="26894"/>
                  </a:cubicBezTo>
                  <a:cubicBezTo>
                    <a:pt x="1479176" y="23906"/>
                    <a:pt x="1496858" y="17930"/>
                    <a:pt x="1515035" y="17930"/>
                  </a:cubicBezTo>
                  <a:cubicBezTo>
                    <a:pt x="1864759" y="17930"/>
                    <a:pt x="1831604" y="17416"/>
                    <a:pt x="2052918" y="35859"/>
                  </a:cubicBezTo>
                  <a:cubicBezTo>
                    <a:pt x="2136973" y="63878"/>
                    <a:pt x="1993285" y="18449"/>
                    <a:pt x="2205318" y="53788"/>
                  </a:cubicBezTo>
                  <a:cubicBezTo>
                    <a:pt x="2254209" y="61936"/>
                    <a:pt x="2230122" y="76927"/>
                    <a:pt x="2268071" y="98612"/>
                  </a:cubicBezTo>
                  <a:cubicBezTo>
                    <a:pt x="2278769" y="104725"/>
                    <a:pt x="2291977" y="104589"/>
                    <a:pt x="2303930" y="107577"/>
                  </a:cubicBezTo>
                  <a:cubicBezTo>
                    <a:pt x="2312895" y="113553"/>
                    <a:pt x="2321469" y="120161"/>
                    <a:pt x="2330824" y="125506"/>
                  </a:cubicBezTo>
                  <a:cubicBezTo>
                    <a:pt x="2342427" y="132136"/>
                    <a:pt x="2356134" y="135231"/>
                    <a:pt x="2366682" y="143435"/>
                  </a:cubicBezTo>
                  <a:cubicBezTo>
                    <a:pt x="2383361" y="156408"/>
                    <a:pt x="2393924" y="176538"/>
                    <a:pt x="2411506" y="188259"/>
                  </a:cubicBezTo>
                  <a:cubicBezTo>
                    <a:pt x="2420471" y="194235"/>
                    <a:pt x="2429987" y="199457"/>
                    <a:pt x="2438400" y="206188"/>
                  </a:cubicBezTo>
                  <a:cubicBezTo>
                    <a:pt x="2451247" y="216466"/>
                    <a:pt x="2467832" y="236551"/>
                    <a:pt x="2474259" y="251012"/>
                  </a:cubicBezTo>
                  <a:cubicBezTo>
                    <a:pt x="2481935" y="268282"/>
                    <a:pt x="2489081" y="286158"/>
                    <a:pt x="2492188" y="304800"/>
                  </a:cubicBezTo>
                  <a:cubicBezTo>
                    <a:pt x="2498247" y="341151"/>
                    <a:pt x="2500087" y="361012"/>
                    <a:pt x="2510118" y="394447"/>
                  </a:cubicBezTo>
                  <a:cubicBezTo>
                    <a:pt x="2515549" y="412549"/>
                    <a:pt x="2522071" y="430306"/>
                    <a:pt x="2528047" y="448235"/>
                  </a:cubicBezTo>
                  <a:lnTo>
                    <a:pt x="2554941" y="528918"/>
                  </a:lnTo>
                  <a:lnTo>
                    <a:pt x="2563906" y="555812"/>
                  </a:lnTo>
                  <a:lnTo>
                    <a:pt x="2572871" y="582706"/>
                  </a:lnTo>
                  <a:cubicBezTo>
                    <a:pt x="2582933" y="643085"/>
                    <a:pt x="2573706" y="620236"/>
                    <a:pt x="2590800" y="654424"/>
                  </a:cubicBezTo>
                </a:path>
              </a:pathLst>
            </a:cu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8444754" y="1972236"/>
              <a:ext cx="644728" cy="261610"/>
            </a:xfrm>
            <a:prstGeom prst="rect">
              <a:avLst/>
            </a:prstGeom>
            <a:noFill/>
          </p:spPr>
          <p:txBody>
            <a:bodyPr wrap="none" rtlCol="0">
              <a:spAutoFit/>
            </a:bodyPr>
            <a:lstStyle/>
            <a:p>
              <a:r>
                <a:rPr lang="en-US" sz="1100" dirty="0">
                  <a:solidFill>
                    <a:srgbClr val="31EF3A"/>
                  </a:solidFill>
                </a:rPr>
                <a:t>2A/div</a:t>
              </a:r>
            </a:p>
          </p:txBody>
        </p:sp>
        <p:sp>
          <p:nvSpPr>
            <p:cNvPr id="25" name="TextBox 24"/>
            <p:cNvSpPr txBox="1"/>
            <p:nvPr/>
          </p:nvSpPr>
          <p:spPr>
            <a:xfrm>
              <a:off x="7333131" y="1855694"/>
              <a:ext cx="824265" cy="261610"/>
            </a:xfrm>
            <a:prstGeom prst="rect">
              <a:avLst/>
            </a:prstGeom>
            <a:noFill/>
          </p:spPr>
          <p:txBody>
            <a:bodyPr wrap="none" rtlCol="0">
              <a:spAutoFit/>
            </a:bodyPr>
            <a:lstStyle/>
            <a:p>
              <a:r>
                <a:rPr lang="en-US" sz="1100" dirty="0">
                  <a:solidFill>
                    <a:srgbClr val="0000FF"/>
                  </a:solidFill>
                </a:rPr>
                <a:t>200V/div</a:t>
              </a:r>
            </a:p>
          </p:txBody>
        </p:sp>
        <p:pic>
          <p:nvPicPr>
            <p:cNvPr id="5123" name="Picture 3"/>
            <p:cNvPicPr>
              <a:picLocks noChangeAspect="1" noChangeArrowheads="1"/>
            </p:cNvPicPr>
            <p:nvPr/>
          </p:nvPicPr>
          <p:blipFill>
            <a:blip r:embed="rId5"/>
            <a:srcRect/>
            <a:stretch>
              <a:fillRect/>
            </a:stretch>
          </p:blipFill>
          <p:spPr bwMode="auto">
            <a:xfrm>
              <a:off x="1775032" y="4213014"/>
              <a:ext cx="3950354" cy="2364838"/>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6499431" y="4213412"/>
              <a:ext cx="3989294" cy="2357716"/>
            </a:xfrm>
            <a:prstGeom prst="rect">
              <a:avLst/>
            </a:prstGeom>
            <a:noFill/>
            <a:ln w="9525">
              <a:noFill/>
              <a:miter lim="800000"/>
              <a:headEnd/>
              <a:tailEnd/>
            </a:ln>
            <a:effectLst/>
          </p:spPr>
        </p:pic>
        <p:sp>
          <p:nvSpPr>
            <p:cNvPr id="29" name="TextBox 28"/>
            <p:cNvSpPr txBox="1"/>
            <p:nvPr/>
          </p:nvSpPr>
          <p:spPr>
            <a:xfrm>
              <a:off x="2608732" y="5701553"/>
              <a:ext cx="2547620" cy="307777"/>
            </a:xfrm>
            <a:prstGeom prst="rect">
              <a:avLst/>
            </a:prstGeom>
            <a:noFill/>
          </p:spPr>
          <p:txBody>
            <a:bodyPr wrap="none" rtlCol="0">
              <a:spAutoFit/>
            </a:bodyPr>
            <a:lstStyle/>
            <a:p>
              <a:r>
                <a:rPr lang="en-US" sz="1400" dirty="0"/>
                <a:t>Turn on instant of HS GaN</a:t>
              </a:r>
            </a:p>
          </p:txBody>
        </p:sp>
        <p:sp>
          <p:nvSpPr>
            <p:cNvPr id="30" name="TextBox 29"/>
            <p:cNvSpPr txBox="1"/>
            <p:nvPr/>
          </p:nvSpPr>
          <p:spPr>
            <a:xfrm>
              <a:off x="7189697" y="5719482"/>
              <a:ext cx="2547620" cy="307777"/>
            </a:xfrm>
            <a:prstGeom prst="rect">
              <a:avLst/>
            </a:prstGeom>
            <a:noFill/>
          </p:spPr>
          <p:txBody>
            <a:bodyPr wrap="none" rtlCol="0">
              <a:spAutoFit/>
            </a:bodyPr>
            <a:lstStyle/>
            <a:p>
              <a:r>
                <a:rPr lang="en-US" sz="1400" dirty="0"/>
                <a:t>Turn off instant of HS GaN</a:t>
              </a:r>
            </a:p>
          </p:txBody>
        </p:sp>
        <p:sp>
          <p:nvSpPr>
            <p:cNvPr id="31" name="TextBox 30"/>
            <p:cNvSpPr txBox="1"/>
            <p:nvPr/>
          </p:nvSpPr>
          <p:spPr>
            <a:xfrm>
              <a:off x="6508380" y="2976282"/>
              <a:ext cx="3388656" cy="523220"/>
            </a:xfrm>
            <a:prstGeom prst="rect">
              <a:avLst/>
            </a:prstGeom>
            <a:noFill/>
          </p:spPr>
          <p:txBody>
            <a:bodyPr wrap="square" rtlCol="0">
              <a:spAutoFit/>
            </a:bodyPr>
            <a:lstStyle/>
            <a:p>
              <a:r>
                <a:rPr lang="en-US" sz="1400" dirty="0"/>
                <a:t>Typical switching instant voltage and inductor current waveforms</a:t>
              </a:r>
            </a:p>
          </p:txBody>
        </p:sp>
      </p:grpSp>
    </p:spTree>
    <p:extLst>
      <p:ext uri="{BB962C8B-B14F-4D97-AF65-F5344CB8AC3E}">
        <p14:creationId xmlns:p14="http://schemas.microsoft.com/office/powerpoint/2010/main" xmlns="" val="4214553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itle 1">
            <a:extLst>
              <a:ext uri="{FF2B5EF4-FFF2-40B4-BE49-F238E27FC236}">
                <a16:creationId xmlns:a16="http://schemas.microsoft.com/office/drawing/2014/main" xmlns="" id="{6BD892C6-5252-4D54-B1C8-57549F6D5373}"/>
              </a:ext>
            </a:extLst>
          </p:cNvPr>
          <p:cNvSpPr txBox="1">
            <a:spLocks/>
          </p:cNvSpPr>
          <p:nvPr/>
        </p:nvSpPr>
        <p:spPr>
          <a:xfrm>
            <a:off x="711200" y="152400"/>
            <a:ext cx="10911840" cy="484105"/>
          </a:xfrm>
          <a:prstGeom prst="rect">
            <a:avLst/>
          </a:prstGeom>
        </p:spPr>
        <p:txBody>
          <a:bodyPr vert="horz" anchor="b">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800" b="1" i="0" u="none" strike="noStrike" kern="1200" cap="none" spc="0" normalizeH="0" baseline="0" noProof="0" dirty="0">
                <a:ln>
                  <a:noFill/>
                </a:ln>
                <a:solidFill>
                  <a:schemeClr val="accent1">
                    <a:tint val="88000"/>
                    <a:satMod val="150000"/>
                  </a:schemeClr>
                </a:solidFill>
                <a:effectLst/>
                <a:uLnTx/>
                <a:uFillTx/>
                <a:latin typeface="+mj-lt"/>
                <a:ea typeface="+mj-ea"/>
                <a:cs typeface="+mj-cs"/>
              </a:rPr>
              <a:t>Half-Bridge GaN EVB – Standard Operation Procedure</a:t>
            </a:r>
            <a:endParaRPr kumimoji="0" lang="en-IN" sz="2700" b="1" i="0" u="none" strike="noStrike" kern="1200" cap="none" spc="0" normalizeH="0" baseline="0" noProof="0" dirty="0">
              <a:ln>
                <a:noFill/>
              </a:ln>
              <a:solidFill>
                <a:schemeClr val="accent1">
                  <a:tint val="88000"/>
                  <a:satMod val="150000"/>
                </a:schemeClr>
              </a:solidFill>
              <a:effectLst/>
              <a:uLnTx/>
              <a:uFillTx/>
              <a:latin typeface="+mj-lt"/>
              <a:ea typeface="+mj-ea"/>
              <a:cs typeface="+mj-cs"/>
            </a:endParaRPr>
          </a:p>
        </p:txBody>
      </p:sp>
      <p:sp>
        <p:nvSpPr>
          <p:cNvPr id="26" name="TextBox 25"/>
          <p:cNvSpPr txBox="1"/>
          <p:nvPr/>
        </p:nvSpPr>
        <p:spPr>
          <a:xfrm>
            <a:off x="421341" y="1210235"/>
            <a:ext cx="10989547" cy="3785652"/>
          </a:xfrm>
          <a:prstGeom prst="rect">
            <a:avLst/>
          </a:prstGeom>
          <a:noFill/>
        </p:spPr>
        <p:txBody>
          <a:bodyPr wrap="none" rtlCol="0">
            <a:spAutoFit/>
          </a:bodyPr>
          <a:lstStyle/>
          <a:p>
            <a:pPr>
              <a:buFontTx/>
              <a:buChar char="-"/>
            </a:pPr>
            <a:r>
              <a:rPr lang="en-US" sz="1200" dirty="0"/>
              <a:t> Arrange for, a 400V DC source, 500W load resistor, 12V bias supply, 750uH, 4A Inductor, PWM signal source with variable duty cycle and </a:t>
            </a:r>
          </a:p>
          <a:p>
            <a:r>
              <a:rPr lang="en-US" sz="1200" dirty="0"/>
              <a:t>  a cooling fan.</a:t>
            </a:r>
          </a:p>
          <a:p>
            <a:endParaRPr lang="en-US" sz="1200" dirty="0"/>
          </a:p>
          <a:p>
            <a:pPr>
              <a:buFontTx/>
              <a:buChar char="-"/>
            </a:pPr>
            <a:r>
              <a:rPr lang="en-US" sz="1200" dirty="0"/>
              <a:t> Make the electrical connection as shown in slide 14 (DC-DC buck converter). Keep the 400V DC supply output to 0V and OFF.</a:t>
            </a:r>
          </a:p>
          <a:p>
            <a:pPr>
              <a:buFontTx/>
              <a:buChar char="-"/>
            </a:pPr>
            <a:endParaRPr lang="en-US" sz="1200" dirty="0"/>
          </a:p>
          <a:p>
            <a:pPr>
              <a:buFontTx/>
              <a:buChar char="-"/>
            </a:pPr>
            <a:r>
              <a:rPr lang="en-US" sz="1200" dirty="0"/>
              <a:t> Connect the PWM signal generator output to the SMA connector. Set the duty cycle to 48%.</a:t>
            </a:r>
          </a:p>
          <a:p>
            <a:pPr>
              <a:buFontTx/>
              <a:buChar char="-"/>
            </a:pPr>
            <a:endParaRPr lang="en-US" sz="1200" dirty="0"/>
          </a:p>
          <a:p>
            <a:pPr>
              <a:buFontTx/>
              <a:buChar char="-"/>
            </a:pPr>
            <a:r>
              <a:rPr lang="en-US" sz="1200" dirty="0"/>
              <a:t> Plug in the daughter card as shown in slides 9 and 10.</a:t>
            </a:r>
          </a:p>
          <a:p>
            <a:pPr>
              <a:buFontTx/>
              <a:buChar char="-"/>
            </a:pPr>
            <a:endParaRPr lang="en-US" sz="1200" dirty="0"/>
          </a:p>
          <a:p>
            <a:pPr>
              <a:buFontTx/>
              <a:buChar char="-"/>
            </a:pPr>
            <a:r>
              <a:rPr lang="en-US" sz="1200" dirty="0"/>
              <a:t> Fix two thermocouple probes to the HS and LS GaN to continuously monitor the case temperatures.</a:t>
            </a:r>
          </a:p>
          <a:p>
            <a:pPr>
              <a:buFontTx/>
              <a:buChar char="-"/>
            </a:pPr>
            <a:endParaRPr lang="en-US" sz="1200" dirty="0"/>
          </a:p>
          <a:p>
            <a:pPr>
              <a:buFontTx/>
              <a:buChar char="-"/>
            </a:pPr>
            <a:r>
              <a:rPr lang="en-US" sz="1200" dirty="0"/>
              <a:t> Turn on the cooling fan to cool the heat sink fitted on the daughter card.</a:t>
            </a:r>
          </a:p>
          <a:p>
            <a:pPr>
              <a:buFontTx/>
              <a:buChar char="-"/>
            </a:pPr>
            <a:endParaRPr lang="en-US" sz="1200" dirty="0"/>
          </a:p>
          <a:p>
            <a:pPr>
              <a:buFontTx/>
              <a:buChar char="-"/>
            </a:pPr>
            <a:r>
              <a:rPr lang="en-US" sz="1200" dirty="0"/>
              <a:t> Gradually increase the HV DC power supply from 0V to 380V, while monitoring the GaN temperatures.</a:t>
            </a:r>
          </a:p>
          <a:p>
            <a:pPr>
              <a:buFontTx/>
              <a:buChar char="-"/>
            </a:pPr>
            <a:endParaRPr lang="en-US" sz="1200" dirty="0"/>
          </a:p>
          <a:p>
            <a:pPr>
              <a:buFontTx/>
              <a:buChar char="-"/>
            </a:pPr>
            <a:r>
              <a:rPr lang="en-US" sz="1200" dirty="0"/>
              <a:t> Do the various measurements/probing.</a:t>
            </a:r>
          </a:p>
          <a:p>
            <a:pPr>
              <a:buFontTx/>
              <a:buChar char="-"/>
            </a:pPr>
            <a:endParaRPr lang="en-US" sz="1200" dirty="0"/>
          </a:p>
          <a:p>
            <a:pPr>
              <a:buFontTx/>
              <a:buChar char="-"/>
            </a:pPr>
            <a:r>
              <a:rPr lang="en-US" sz="1200" dirty="0"/>
              <a:t> Turn off the HV power supply, if any GaN case temperature exceeds 100 Deg. C open .</a:t>
            </a:r>
          </a:p>
          <a:p>
            <a:pPr>
              <a:buFontTx/>
              <a:buChar char="-"/>
            </a:pPr>
            <a:endParaRPr lang="en-US" sz="1200" dirty="0"/>
          </a:p>
          <a:p>
            <a:pPr>
              <a:buFontTx/>
              <a:buChar char="-"/>
            </a:pPr>
            <a:r>
              <a:rPr lang="en-US" sz="1200" dirty="0"/>
              <a:t> The HS and LS GaN dead time is set for 150ns. It can be changed by adjusting the resistors R4 and R5 in the mother board.</a:t>
            </a:r>
          </a:p>
        </p:txBody>
      </p:sp>
    </p:spTree>
    <p:extLst>
      <p:ext uri="{BB962C8B-B14F-4D97-AF65-F5344CB8AC3E}">
        <p14:creationId xmlns:p14="http://schemas.microsoft.com/office/powerpoint/2010/main" xmlns="" val="4214553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36BED-94DD-4716-9113-A4D397B929E9}"/>
              </a:ext>
            </a:extLst>
          </p:cNvPr>
          <p:cNvSpPr>
            <a:spLocks noGrp="1"/>
          </p:cNvSpPr>
          <p:nvPr>
            <p:ph type="title"/>
          </p:nvPr>
        </p:nvSpPr>
        <p:spPr>
          <a:xfrm>
            <a:off x="3943351" y="3083032"/>
            <a:ext cx="5686425" cy="691935"/>
          </a:xfrm>
        </p:spPr>
        <p:txBody>
          <a:bodyPr>
            <a:noAutofit/>
          </a:bodyPr>
          <a:lstStyle/>
          <a:p>
            <a:r>
              <a:rPr lang="en-IN" sz="4800" dirty="0"/>
              <a:t>Thank You!</a:t>
            </a:r>
          </a:p>
        </p:txBody>
      </p:sp>
    </p:spTree>
    <p:extLst>
      <p:ext uri="{BB962C8B-B14F-4D97-AF65-F5344CB8AC3E}">
        <p14:creationId xmlns:p14="http://schemas.microsoft.com/office/powerpoint/2010/main" xmlns="" val="169105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892C6-5252-4D54-B1C8-57549F6D5373}"/>
              </a:ext>
            </a:extLst>
          </p:cNvPr>
          <p:cNvSpPr>
            <a:spLocks noGrp="1"/>
          </p:cNvSpPr>
          <p:nvPr>
            <p:ph type="title"/>
          </p:nvPr>
        </p:nvSpPr>
        <p:spPr>
          <a:xfrm>
            <a:off x="711200" y="152400"/>
            <a:ext cx="10911840" cy="484105"/>
          </a:xfrm>
        </p:spPr>
        <p:txBody>
          <a:bodyPr>
            <a:normAutofit fontScale="90000"/>
          </a:bodyPr>
          <a:lstStyle/>
          <a:p>
            <a:r>
              <a:rPr lang="en-IN" dirty="0" err="1"/>
              <a:t>Tagore</a:t>
            </a:r>
            <a:r>
              <a:rPr lang="en-IN" dirty="0"/>
              <a:t> GaN Half-Bridge EVB Overview – </a:t>
            </a:r>
            <a:r>
              <a:rPr lang="en-IN" sz="2000" dirty="0"/>
              <a:t>GaN HB Daughter Card</a:t>
            </a:r>
          </a:p>
        </p:txBody>
      </p:sp>
      <p:sp>
        <p:nvSpPr>
          <p:cNvPr id="4" name="Footer Placeholder 3">
            <a:extLst>
              <a:ext uri="{FF2B5EF4-FFF2-40B4-BE49-F238E27FC236}">
                <a16:creationId xmlns:a16="http://schemas.microsoft.com/office/drawing/2014/main" xmlns="" id="{19432D0D-0D9B-4B9B-A90D-7E4CC4E09581}"/>
              </a:ext>
            </a:extLst>
          </p:cNvPr>
          <p:cNvSpPr>
            <a:spLocks noGrp="1"/>
          </p:cNvSpPr>
          <p:nvPr>
            <p:ph type="ftr" sz="quarter" idx="11"/>
          </p:nvPr>
        </p:nvSpPr>
        <p:spPr/>
        <p:txBody>
          <a:bodyPr/>
          <a:lstStyle/>
          <a:p>
            <a:r>
              <a:rPr lang="en-US"/>
              <a:t>Tagore Technology Confidential</a:t>
            </a:r>
          </a:p>
        </p:txBody>
      </p:sp>
      <p:pic>
        <p:nvPicPr>
          <p:cNvPr id="7" name="Picture 6">
            <a:extLst>
              <a:ext uri="{FF2B5EF4-FFF2-40B4-BE49-F238E27FC236}">
                <a16:creationId xmlns:a16="http://schemas.microsoft.com/office/drawing/2014/main" xmlns="" id="{DEB1E853-3F90-2BF7-E517-20313EB6305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36817" y="898713"/>
            <a:ext cx="2901514" cy="3445808"/>
          </a:xfrm>
          <a:prstGeom prst="rect">
            <a:avLst/>
          </a:prstGeom>
        </p:spPr>
      </p:pic>
      <p:sp>
        <p:nvSpPr>
          <p:cNvPr id="9" name="TextBox 8">
            <a:extLst>
              <a:ext uri="{FF2B5EF4-FFF2-40B4-BE49-F238E27FC236}">
                <a16:creationId xmlns:a16="http://schemas.microsoft.com/office/drawing/2014/main" xmlns="" id="{BD459252-044E-6CE4-591A-21ED148516D5}"/>
              </a:ext>
            </a:extLst>
          </p:cNvPr>
          <p:cNvSpPr txBox="1"/>
          <p:nvPr/>
        </p:nvSpPr>
        <p:spPr>
          <a:xfrm>
            <a:off x="711200" y="896471"/>
            <a:ext cx="5097929" cy="526297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400" dirty="0"/>
              <a:t>Isolated Half-Bridge using Tagore’s 650V GaN FETs with integrated driver </a:t>
            </a:r>
            <a:r>
              <a:rPr lang="en-US" sz="1400" dirty="0" smtClean="0"/>
              <a:t>IC TP44x00NM.</a:t>
            </a:r>
            <a:endParaRPr lang="en-US" sz="1400" dirty="0"/>
          </a:p>
          <a:p>
            <a:pPr marL="285750" indent="-285750">
              <a:lnSpc>
                <a:spcPct val="200000"/>
              </a:lnSpc>
              <a:buFont typeface="Arial" panose="020B0604020202020204" pitchFamily="34" charset="0"/>
              <a:buChar char="•"/>
            </a:pPr>
            <a:r>
              <a:rPr lang="en-US" sz="1400" dirty="0"/>
              <a:t>Isolated Gate drivers for both high-side and low side device.</a:t>
            </a:r>
          </a:p>
          <a:p>
            <a:pPr marL="285750" indent="-285750">
              <a:lnSpc>
                <a:spcPct val="200000"/>
              </a:lnSpc>
              <a:buFont typeface="Arial" panose="020B0604020202020204" pitchFamily="34" charset="0"/>
              <a:buChar char="•"/>
            </a:pPr>
            <a:r>
              <a:rPr lang="en-US" sz="1400" dirty="0" smtClean="0"/>
              <a:t>+5V/0V </a:t>
            </a:r>
            <a:r>
              <a:rPr lang="en-US" sz="1400" dirty="0"/>
              <a:t>PWM inputs.</a:t>
            </a:r>
          </a:p>
          <a:p>
            <a:pPr marL="285750" indent="-285750">
              <a:lnSpc>
                <a:spcPct val="200000"/>
              </a:lnSpc>
              <a:buFont typeface="Arial" panose="020B0604020202020204" pitchFamily="34" charset="0"/>
              <a:buChar char="•"/>
            </a:pPr>
            <a:r>
              <a:rPr lang="en-US" sz="1400" dirty="0"/>
              <a:t>Isolated DC/DC converter </a:t>
            </a:r>
            <a:r>
              <a:rPr lang="en-US" sz="1400" dirty="0" smtClean="0"/>
              <a:t>for low side driver.</a:t>
            </a:r>
            <a:endParaRPr lang="en-US" sz="1400" dirty="0"/>
          </a:p>
          <a:p>
            <a:pPr marL="285750" indent="-285750">
              <a:lnSpc>
                <a:spcPct val="200000"/>
              </a:lnSpc>
              <a:buFont typeface="Arial" panose="020B0604020202020204" pitchFamily="34" charset="0"/>
              <a:buChar char="•"/>
            </a:pPr>
            <a:r>
              <a:rPr lang="en-US" sz="1400" dirty="0"/>
              <a:t>Bootstrap </a:t>
            </a:r>
            <a:r>
              <a:rPr lang="en-US" sz="1400" dirty="0" smtClean="0"/>
              <a:t>supply </a:t>
            </a:r>
            <a:r>
              <a:rPr lang="en-US" sz="1400" dirty="0"/>
              <a:t>for high-side driver.</a:t>
            </a:r>
          </a:p>
          <a:p>
            <a:pPr marL="285750" indent="-285750">
              <a:lnSpc>
                <a:spcPct val="200000"/>
              </a:lnSpc>
              <a:buFont typeface="Arial" panose="020B0604020202020204" pitchFamily="34" charset="0"/>
              <a:buChar char="•"/>
            </a:pPr>
            <a:r>
              <a:rPr lang="en-US" sz="1400" dirty="0"/>
              <a:t>Heat sink mounted on the back side of the PCB.</a:t>
            </a:r>
          </a:p>
          <a:p>
            <a:pPr marL="285750" indent="-285750">
              <a:lnSpc>
                <a:spcPct val="200000"/>
              </a:lnSpc>
              <a:buFont typeface="Arial" panose="020B0604020202020204" pitchFamily="34" charset="0"/>
              <a:buChar char="•"/>
            </a:pPr>
            <a:r>
              <a:rPr lang="en-US" sz="1400" dirty="0"/>
              <a:t>Power connector pin for </a:t>
            </a:r>
            <a:r>
              <a:rPr lang="en-US" sz="1400" dirty="0" err="1"/>
              <a:t>Vbus</a:t>
            </a:r>
            <a:r>
              <a:rPr lang="en-US" sz="1400" dirty="0"/>
              <a:t>, GND and Lx.</a:t>
            </a:r>
          </a:p>
          <a:p>
            <a:pPr marL="285750" indent="-285750">
              <a:lnSpc>
                <a:spcPct val="200000"/>
              </a:lnSpc>
              <a:buFont typeface="Arial" panose="020B0604020202020204" pitchFamily="34" charset="0"/>
              <a:buChar char="•"/>
            </a:pPr>
            <a:r>
              <a:rPr lang="en-US" sz="1400" dirty="0"/>
              <a:t>Header pin for 12V DC input and PWM inputs.</a:t>
            </a:r>
          </a:p>
          <a:p>
            <a:pPr marL="285750" indent="-285750">
              <a:lnSpc>
                <a:spcPct val="200000"/>
              </a:lnSpc>
              <a:buFont typeface="Arial" panose="020B0604020202020204" pitchFamily="34" charset="0"/>
              <a:buChar char="•"/>
            </a:pPr>
            <a:r>
              <a:rPr lang="en-US" sz="1400" dirty="0"/>
              <a:t>4 layers FR4 board design.</a:t>
            </a:r>
          </a:p>
          <a:p>
            <a:pPr marL="285750" indent="-285750">
              <a:lnSpc>
                <a:spcPct val="200000"/>
              </a:lnSpc>
              <a:buFont typeface="Arial" panose="020B0604020202020204" pitchFamily="34" charset="0"/>
              <a:buChar char="•"/>
            </a:pPr>
            <a:r>
              <a:rPr lang="en-US" sz="1400" dirty="0"/>
              <a:t>Board size of 2.6’’x1.7’’x1.25’’ including heat sink.</a:t>
            </a:r>
          </a:p>
        </p:txBody>
      </p:sp>
      <p:pic>
        <p:nvPicPr>
          <p:cNvPr id="17" name="Picture 16">
            <a:extLst>
              <a:ext uri="{FF2B5EF4-FFF2-40B4-BE49-F238E27FC236}">
                <a16:creationId xmlns:a16="http://schemas.microsoft.com/office/drawing/2014/main" xmlns="" id="{1B99E7B0-972A-37D1-401E-36865A9F9C50}"/>
              </a:ext>
            </a:extLst>
          </p:cNvPr>
          <p:cNvPicPr>
            <a:picLocks noChangeAspect="1"/>
          </p:cNvPicPr>
          <p:nvPr/>
        </p:nvPicPr>
        <p:blipFill>
          <a:blip r:embed="rId3"/>
          <a:stretch>
            <a:fillRect/>
          </a:stretch>
        </p:blipFill>
        <p:spPr>
          <a:xfrm>
            <a:off x="7803735" y="4558472"/>
            <a:ext cx="3368272" cy="1889680"/>
          </a:xfrm>
          <a:prstGeom prst="rect">
            <a:avLst/>
          </a:prstGeom>
        </p:spPr>
      </p:pic>
    </p:spTree>
    <p:extLst>
      <p:ext uri="{BB962C8B-B14F-4D97-AF65-F5344CB8AC3E}">
        <p14:creationId xmlns:p14="http://schemas.microsoft.com/office/powerpoint/2010/main" xmlns="" val="160442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DA3A5-E06F-4B87-B921-14A3E6A9065A}"/>
              </a:ext>
            </a:extLst>
          </p:cNvPr>
          <p:cNvSpPr>
            <a:spLocks noGrp="1"/>
          </p:cNvSpPr>
          <p:nvPr>
            <p:ph type="title"/>
          </p:nvPr>
        </p:nvSpPr>
        <p:spPr>
          <a:xfrm>
            <a:off x="742965" y="-76200"/>
            <a:ext cx="8669984" cy="741500"/>
          </a:xfrm>
        </p:spPr>
        <p:txBody>
          <a:bodyPr>
            <a:normAutofit/>
          </a:bodyPr>
          <a:lstStyle/>
          <a:p>
            <a:r>
              <a:rPr lang="en-IN" sz="2400" dirty="0"/>
              <a:t>Half-Bridge GaN EVB – </a:t>
            </a:r>
            <a:r>
              <a:rPr lang="en-IN" sz="1800" dirty="0"/>
              <a:t>GaN Daughter Card Details</a:t>
            </a:r>
          </a:p>
        </p:txBody>
      </p:sp>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177" name="Group 7176">
            <a:extLst>
              <a:ext uri="{FF2B5EF4-FFF2-40B4-BE49-F238E27FC236}">
                <a16:creationId xmlns:a16="http://schemas.microsoft.com/office/drawing/2014/main" xmlns="" id="{2317A6AC-2105-6DAA-44ED-50C18BC554B0}"/>
              </a:ext>
            </a:extLst>
          </p:cNvPr>
          <p:cNvGrpSpPr/>
          <p:nvPr/>
        </p:nvGrpSpPr>
        <p:grpSpPr>
          <a:xfrm>
            <a:off x="1560976" y="741500"/>
            <a:ext cx="9613272" cy="5265306"/>
            <a:chOff x="1894351" y="695975"/>
            <a:chExt cx="9613272" cy="5265306"/>
          </a:xfrm>
        </p:grpSpPr>
        <p:pic>
          <p:nvPicPr>
            <p:cNvPr id="5" name="Picture 4">
              <a:extLst>
                <a:ext uri="{FF2B5EF4-FFF2-40B4-BE49-F238E27FC236}">
                  <a16:creationId xmlns:a16="http://schemas.microsoft.com/office/drawing/2014/main" xmlns="" id="{BFBE4820-A4B6-537E-FACC-89EFE4D8EF41}"/>
                </a:ext>
              </a:extLst>
            </p:cNvPr>
            <p:cNvPicPr>
              <a:picLocks noChangeAspect="1"/>
            </p:cNvPicPr>
            <p:nvPr/>
          </p:nvPicPr>
          <p:blipFill>
            <a:blip r:embed="rId2"/>
            <a:stretch>
              <a:fillRect/>
            </a:stretch>
          </p:blipFill>
          <p:spPr>
            <a:xfrm>
              <a:off x="3735152" y="1292478"/>
              <a:ext cx="5552283" cy="3990000"/>
            </a:xfrm>
            <a:prstGeom prst="rect">
              <a:avLst/>
            </a:prstGeom>
          </p:spPr>
        </p:pic>
        <p:grpSp>
          <p:nvGrpSpPr>
            <p:cNvPr id="51" name="Group 50"/>
            <p:cNvGrpSpPr/>
            <p:nvPr/>
          </p:nvGrpSpPr>
          <p:grpSpPr>
            <a:xfrm>
              <a:off x="1894351" y="695975"/>
              <a:ext cx="9613272" cy="5265306"/>
              <a:chOff x="1150256" y="695975"/>
              <a:chExt cx="9613272" cy="5265306"/>
            </a:xfrm>
          </p:grpSpPr>
          <p:grpSp>
            <p:nvGrpSpPr>
              <p:cNvPr id="44" name="Group 43"/>
              <p:cNvGrpSpPr/>
              <p:nvPr/>
            </p:nvGrpSpPr>
            <p:grpSpPr>
              <a:xfrm>
                <a:off x="1150256" y="695975"/>
                <a:ext cx="9613272" cy="5265306"/>
                <a:chOff x="1150256" y="695975"/>
                <a:chExt cx="9613272" cy="5265306"/>
              </a:xfrm>
            </p:grpSpPr>
            <p:sp>
              <p:nvSpPr>
                <p:cNvPr id="7" name="TextBox 6"/>
                <p:cNvSpPr txBox="1"/>
                <p:nvPr/>
              </p:nvSpPr>
              <p:spPr>
                <a:xfrm>
                  <a:off x="9110511" y="1597766"/>
                  <a:ext cx="1653017" cy="646331"/>
                </a:xfrm>
                <a:prstGeom prst="rect">
                  <a:avLst/>
                </a:prstGeom>
                <a:noFill/>
              </p:spPr>
              <p:txBody>
                <a:bodyPr wrap="none" rtlCol="0">
                  <a:spAutoFit/>
                </a:bodyPr>
                <a:lstStyle/>
                <a:p>
                  <a:r>
                    <a:rPr lang="en-US" dirty="0"/>
                    <a:t>Tagore </a:t>
                  </a:r>
                  <a:r>
                    <a:rPr lang="en-US" dirty="0" smtClean="0"/>
                    <a:t>GaN</a:t>
                  </a:r>
                </a:p>
                <a:p>
                  <a:r>
                    <a:rPr lang="en-US" dirty="0" smtClean="0"/>
                    <a:t>TP44100NM</a:t>
                  </a:r>
                  <a:r>
                    <a:rPr lang="en-US" dirty="0" smtClean="0"/>
                    <a:t> </a:t>
                  </a:r>
                  <a:endParaRPr lang="en-US" dirty="0"/>
                </a:p>
              </p:txBody>
            </p:sp>
            <p:cxnSp>
              <p:nvCxnSpPr>
                <p:cNvPr id="9" name="Straight Connector 8"/>
                <p:cNvCxnSpPr>
                  <a:cxnSpLocks/>
                  <a:stCxn id="7" idx="1"/>
                </p:cNvCxnSpPr>
                <p:nvPr/>
              </p:nvCxnSpPr>
              <p:spPr>
                <a:xfrm rot="10800000" flipV="1">
                  <a:off x="6634011" y="1920932"/>
                  <a:ext cx="2476500" cy="26738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7" idx="1"/>
                </p:cNvCxnSpPr>
                <p:nvPr/>
              </p:nvCxnSpPr>
              <p:spPr>
                <a:xfrm rot="10800000" flipV="1">
                  <a:off x="6691161" y="1920932"/>
                  <a:ext cx="2419350" cy="104843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96006" y="5231322"/>
                  <a:ext cx="1434175" cy="369332"/>
                </a:xfrm>
                <a:prstGeom prst="rect">
                  <a:avLst/>
                </a:prstGeom>
                <a:noFill/>
              </p:spPr>
              <p:txBody>
                <a:bodyPr wrap="none" rtlCol="0">
                  <a:spAutoFit/>
                </a:bodyPr>
                <a:lstStyle/>
                <a:p>
                  <a:r>
                    <a:rPr lang="en-US" dirty="0"/>
                    <a:t>Power Pins</a:t>
                  </a:r>
                </a:p>
              </p:txBody>
            </p:sp>
            <p:sp>
              <p:nvSpPr>
                <p:cNvPr id="13" name="TextBox 12"/>
                <p:cNvSpPr txBox="1"/>
                <p:nvPr/>
              </p:nvSpPr>
              <p:spPr>
                <a:xfrm>
                  <a:off x="2838450" y="5314950"/>
                  <a:ext cx="1741182" cy="646331"/>
                </a:xfrm>
                <a:prstGeom prst="rect">
                  <a:avLst/>
                </a:prstGeom>
                <a:noFill/>
              </p:spPr>
              <p:txBody>
                <a:bodyPr wrap="none" rtlCol="0">
                  <a:spAutoFit/>
                </a:bodyPr>
                <a:lstStyle/>
                <a:p>
                  <a:r>
                    <a:rPr lang="en-US" sz="1200" dirty="0"/>
                    <a:t>PCB Edge connector</a:t>
                  </a:r>
                </a:p>
                <a:p>
                  <a:r>
                    <a:rPr lang="en-US" sz="1200" dirty="0"/>
                    <a:t>(Bias Supply and </a:t>
                  </a:r>
                </a:p>
                <a:p>
                  <a:r>
                    <a:rPr lang="en-US" sz="1200" dirty="0"/>
                    <a:t>PWM Pins)</a:t>
                  </a:r>
                </a:p>
              </p:txBody>
            </p:sp>
            <p:sp>
              <p:nvSpPr>
                <p:cNvPr id="19" name="TextBox 18"/>
                <p:cNvSpPr txBox="1"/>
                <p:nvPr/>
              </p:nvSpPr>
              <p:spPr>
                <a:xfrm>
                  <a:off x="8946626" y="3264900"/>
                  <a:ext cx="1550424" cy="923330"/>
                </a:xfrm>
                <a:prstGeom prst="rect">
                  <a:avLst/>
                </a:prstGeom>
                <a:noFill/>
              </p:spPr>
              <p:txBody>
                <a:bodyPr wrap="none" rtlCol="0">
                  <a:spAutoFit/>
                </a:bodyPr>
                <a:lstStyle/>
                <a:p>
                  <a:r>
                    <a:rPr lang="en-US" dirty="0"/>
                    <a:t>Decoupling </a:t>
                  </a:r>
                </a:p>
                <a:p>
                  <a:r>
                    <a:rPr lang="en-US" dirty="0"/>
                    <a:t>Capacitors </a:t>
                  </a:r>
                </a:p>
                <a:p>
                  <a:r>
                    <a:rPr lang="en-US" dirty="0"/>
                    <a:t>(Ceramic)</a:t>
                  </a:r>
                </a:p>
              </p:txBody>
            </p:sp>
            <p:cxnSp>
              <p:nvCxnSpPr>
                <p:cNvPr id="20" name="Straight Connector 19"/>
                <p:cNvCxnSpPr>
                  <a:cxnSpLocks/>
                  <a:stCxn id="19" idx="1"/>
                </p:cNvCxnSpPr>
                <p:nvPr/>
              </p:nvCxnSpPr>
              <p:spPr>
                <a:xfrm flipH="1">
                  <a:off x="6977505" y="3726565"/>
                  <a:ext cx="1969121" cy="2179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92119" y="4837049"/>
                  <a:ext cx="819455" cy="307777"/>
                </a:xfrm>
                <a:prstGeom prst="rect">
                  <a:avLst/>
                </a:prstGeom>
                <a:noFill/>
              </p:spPr>
              <p:txBody>
                <a:bodyPr wrap="none" rtlCol="0">
                  <a:spAutoFit/>
                </a:bodyPr>
                <a:lstStyle/>
                <a:p>
                  <a:r>
                    <a:rPr lang="en-US" sz="1400" dirty="0">
                      <a:solidFill>
                        <a:srgbClr val="FF0000"/>
                      </a:solidFill>
                    </a:rPr>
                    <a:t>P_GND</a:t>
                  </a:r>
                </a:p>
              </p:txBody>
            </p:sp>
            <p:sp>
              <p:nvSpPr>
                <p:cNvPr id="24" name="TextBox 23"/>
                <p:cNvSpPr txBox="1"/>
                <p:nvPr/>
              </p:nvSpPr>
              <p:spPr>
                <a:xfrm>
                  <a:off x="6470126" y="4867938"/>
                  <a:ext cx="686406" cy="307777"/>
                </a:xfrm>
                <a:prstGeom prst="rect">
                  <a:avLst/>
                </a:prstGeom>
                <a:noFill/>
              </p:spPr>
              <p:txBody>
                <a:bodyPr wrap="none" rtlCol="0">
                  <a:spAutoFit/>
                </a:bodyPr>
                <a:lstStyle/>
                <a:p>
                  <a:r>
                    <a:rPr lang="en-US" sz="1400" dirty="0">
                      <a:solidFill>
                        <a:srgbClr val="FF0000"/>
                      </a:solidFill>
                    </a:rPr>
                    <a:t>VBUS</a:t>
                  </a:r>
                </a:p>
              </p:txBody>
            </p:sp>
            <p:sp>
              <p:nvSpPr>
                <p:cNvPr id="25" name="TextBox 24"/>
                <p:cNvSpPr txBox="1"/>
                <p:nvPr/>
              </p:nvSpPr>
              <p:spPr>
                <a:xfrm>
                  <a:off x="7758323" y="4885009"/>
                  <a:ext cx="407484" cy="307777"/>
                </a:xfrm>
                <a:prstGeom prst="rect">
                  <a:avLst/>
                </a:prstGeom>
                <a:noFill/>
              </p:spPr>
              <p:txBody>
                <a:bodyPr wrap="none" rtlCol="0">
                  <a:spAutoFit/>
                </a:bodyPr>
                <a:lstStyle/>
                <a:p>
                  <a:r>
                    <a:rPr lang="en-US" sz="1400" dirty="0">
                      <a:solidFill>
                        <a:srgbClr val="FF0000"/>
                      </a:solidFill>
                    </a:rPr>
                    <a:t>LX</a:t>
                  </a:r>
                </a:p>
              </p:txBody>
            </p:sp>
            <p:cxnSp>
              <p:nvCxnSpPr>
                <p:cNvPr id="26" name="Straight Connector 25"/>
                <p:cNvCxnSpPr>
                  <a:cxnSpLocks/>
                </p:cNvCxnSpPr>
                <p:nvPr/>
              </p:nvCxnSpPr>
              <p:spPr>
                <a:xfrm flipH="1" flipV="1">
                  <a:off x="4911237" y="1176242"/>
                  <a:ext cx="26836" cy="410503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84950" y="695975"/>
                  <a:ext cx="1938351" cy="523220"/>
                </a:xfrm>
                <a:prstGeom prst="rect">
                  <a:avLst/>
                </a:prstGeom>
                <a:noFill/>
              </p:spPr>
              <p:txBody>
                <a:bodyPr wrap="none" rtlCol="0">
                  <a:spAutoFit/>
                </a:bodyPr>
                <a:lstStyle/>
                <a:p>
                  <a:r>
                    <a:rPr lang="en-US" sz="1400" dirty="0"/>
                    <a:t>LV side to HV side </a:t>
                  </a:r>
                </a:p>
                <a:p>
                  <a:r>
                    <a:rPr lang="en-US" sz="1400" dirty="0"/>
                    <a:t>Isolation boundary </a:t>
                  </a:r>
                </a:p>
              </p:txBody>
            </p:sp>
            <p:sp>
              <p:nvSpPr>
                <p:cNvPr id="32" name="TextBox 31"/>
                <p:cNvSpPr txBox="1"/>
                <p:nvPr/>
              </p:nvSpPr>
              <p:spPr>
                <a:xfrm>
                  <a:off x="1150256" y="3686630"/>
                  <a:ext cx="1578429" cy="738664"/>
                </a:xfrm>
                <a:prstGeom prst="rect">
                  <a:avLst/>
                </a:prstGeom>
                <a:noFill/>
              </p:spPr>
              <p:txBody>
                <a:bodyPr wrap="square" rtlCol="0">
                  <a:spAutoFit/>
                </a:bodyPr>
                <a:lstStyle/>
                <a:p>
                  <a:r>
                    <a:rPr lang="en-US" sz="1400" dirty="0"/>
                    <a:t>12V – 12V Isolated DC-DC converter</a:t>
                  </a:r>
                </a:p>
              </p:txBody>
            </p:sp>
            <p:cxnSp>
              <p:nvCxnSpPr>
                <p:cNvPr id="33" name="Straight Connector 32"/>
                <p:cNvCxnSpPr>
                  <a:cxnSpLocks/>
                </p:cNvCxnSpPr>
                <p:nvPr/>
              </p:nvCxnSpPr>
              <p:spPr>
                <a:xfrm flipH="1" flipV="1">
                  <a:off x="2489302" y="3944542"/>
                  <a:ext cx="2213329" cy="2355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92616" y="1082743"/>
                  <a:ext cx="853119" cy="307777"/>
                </a:xfrm>
                <a:prstGeom prst="rect">
                  <a:avLst/>
                </a:prstGeom>
                <a:noFill/>
              </p:spPr>
              <p:txBody>
                <a:bodyPr wrap="none" rtlCol="0">
                  <a:spAutoFit/>
                </a:bodyPr>
                <a:lstStyle/>
                <a:p>
                  <a:r>
                    <a:rPr lang="en-US" sz="1400" dirty="0">
                      <a:solidFill>
                        <a:srgbClr val="FF0000"/>
                      </a:solidFill>
                    </a:rPr>
                    <a:t>LV Side</a:t>
                  </a:r>
                </a:p>
              </p:txBody>
            </p:sp>
            <p:sp>
              <p:nvSpPr>
                <p:cNvPr id="43" name="TextBox 42"/>
                <p:cNvSpPr txBox="1"/>
                <p:nvPr/>
              </p:nvSpPr>
              <p:spPr>
                <a:xfrm>
                  <a:off x="7020716" y="1077013"/>
                  <a:ext cx="898003" cy="307777"/>
                </a:xfrm>
                <a:prstGeom prst="rect">
                  <a:avLst/>
                </a:prstGeom>
                <a:noFill/>
              </p:spPr>
              <p:txBody>
                <a:bodyPr wrap="none" rtlCol="0">
                  <a:spAutoFit/>
                </a:bodyPr>
                <a:lstStyle/>
                <a:p>
                  <a:r>
                    <a:rPr lang="en-US" sz="1400" dirty="0">
                      <a:solidFill>
                        <a:srgbClr val="FF0000"/>
                      </a:solidFill>
                    </a:rPr>
                    <a:t>HV Side</a:t>
                  </a:r>
                </a:p>
              </p:txBody>
            </p:sp>
            <p:cxnSp>
              <p:nvCxnSpPr>
                <p:cNvPr id="47" name="Straight Connector 46"/>
                <p:cNvCxnSpPr>
                  <a:cxnSpLocks/>
                </p:cNvCxnSpPr>
                <p:nvPr/>
              </p:nvCxnSpPr>
              <p:spPr>
                <a:xfrm flipH="1">
                  <a:off x="6482105" y="1760220"/>
                  <a:ext cx="734035" cy="37581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flipH="1" flipV="1">
                  <a:off x="6634011" y="3213960"/>
                  <a:ext cx="923212" cy="301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7146675" y="1560694"/>
                <a:ext cx="1177954" cy="276999"/>
              </a:xfrm>
              <a:prstGeom prst="rect">
                <a:avLst/>
              </a:prstGeom>
              <a:noFill/>
            </p:spPr>
            <p:txBody>
              <a:bodyPr wrap="square" rtlCol="0">
                <a:spAutoFit/>
              </a:bodyPr>
              <a:lstStyle/>
              <a:p>
                <a:r>
                  <a:rPr lang="en-US" sz="1200" b="1" dirty="0">
                    <a:solidFill>
                      <a:srgbClr val="FFFF00"/>
                    </a:solidFill>
                  </a:rPr>
                  <a:t>HS </a:t>
                </a:r>
                <a:r>
                  <a:rPr lang="en-US" sz="1200" b="1" dirty="0" err="1">
                    <a:solidFill>
                      <a:srgbClr val="FFFF00"/>
                    </a:solidFill>
                  </a:rPr>
                  <a:t>GaN</a:t>
                </a:r>
                <a:endParaRPr lang="en-US" sz="1200" b="1" dirty="0">
                  <a:solidFill>
                    <a:srgbClr val="FFFF00"/>
                  </a:solidFill>
                </a:endParaRPr>
              </a:p>
            </p:txBody>
          </p:sp>
          <p:sp>
            <p:nvSpPr>
              <p:cNvPr id="46" name="TextBox 45"/>
              <p:cNvSpPr txBox="1"/>
              <p:nvPr/>
            </p:nvSpPr>
            <p:spPr>
              <a:xfrm>
                <a:off x="7480543" y="3097759"/>
                <a:ext cx="1177954" cy="276999"/>
              </a:xfrm>
              <a:prstGeom prst="rect">
                <a:avLst/>
              </a:prstGeom>
              <a:noFill/>
            </p:spPr>
            <p:txBody>
              <a:bodyPr wrap="square" rtlCol="0">
                <a:spAutoFit/>
              </a:bodyPr>
              <a:lstStyle/>
              <a:p>
                <a:r>
                  <a:rPr lang="en-US" sz="1200" b="1" dirty="0">
                    <a:solidFill>
                      <a:srgbClr val="FFFF00"/>
                    </a:solidFill>
                  </a:rPr>
                  <a:t>LS </a:t>
                </a:r>
                <a:r>
                  <a:rPr lang="en-US" sz="1200" b="1" dirty="0" err="1">
                    <a:solidFill>
                      <a:srgbClr val="FFFF00"/>
                    </a:solidFill>
                  </a:rPr>
                  <a:t>GaN</a:t>
                </a:r>
                <a:endParaRPr lang="en-US" sz="1200" b="1" dirty="0">
                  <a:solidFill>
                    <a:srgbClr val="FFFF00"/>
                  </a:solidFill>
                </a:endParaRPr>
              </a:p>
            </p:txBody>
          </p:sp>
        </p:grpSp>
        <p:cxnSp>
          <p:nvCxnSpPr>
            <p:cNvPr id="66" name="Straight Connector 65">
              <a:extLst>
                <a:ext uri="{FF2B5EF4-FFF2-40B4-BE49-F238E27FC236}">
                  <a16:creationId xmlns:a16="http://schemas.microsoft.com/office/drawing/2014/main" xmlns="" id="{28C52341-FE1F-9B08-DCD6-C1F6BC470557}"/>
                </a:ext>
              </a:extLst>
            </p:cNvPr>
            <p:cNvCxnSpPr>
              <a:cxnSpLocks/>
            </p:cNvCxnSpPr>
            <p:nvPr/>
          </p:nvCxnSpPr>
          <p:spPr>
            <a:xfrm flipH="1" flipV="1">
              <a:off x="3299444" y="974302"/>
              <a:ext cx="2312533" cy="12330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A57839AF-7B62-6296-A863-766B1A415D63}"/>
                </a:ext>
              </a:extLst>
            </p:cNvPr>
            <p:cNvCxnSpPr>
              <a:cxnSpLocks/>
            </p:cNvCxnSpPr>
            <p:nvPr/>
          </p:nvCxnSpPr>
          <p:spPr>
            <a:xfrm flipH="1" flipV="1">
              <a:off x="3317664" y="973101"/>
              <a:ext cx="2337668" cy="20257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9375EBEF-2ED9-89FA-62C4-278A32E0B77C}"/>
                </a:ext>
              </a:extLst>
            </p:cNvPr>
            <p:cNvSpPr txBox="1"/>
            <p:nvPr/>
          </p:nvSpPr>
          <p:spPr>
            <a:xfrm>
              <a:off x="2205053" y="714022"/>
              <a:ext cx="2052165" cy="307777"/>
            </a:xfrm>
            <a:prstGeom prst="rect">
              <a:avLst/>
            </a:prstGeom>
            <a:noFill/>
          </p:spPr>
          <p:txBody>
            <a:bodyPr wrap="none" rtlCol="0">
              <a:spAutoFit/>
            </a:bodyPr>
            <a:lstStyle/>
            <a:p>
              <a:r>
                <a:rPr lang="en-US" sz="1400" dirty="0"/>
                <a:t>Isolated gate drivers</a:t>
              </a:r>
            </a:p>
          </p:txBody>
        </p:sp>
      </p:grpSp>
    </p:spTree>
    <p:extLst>
      <p:ext uri="{BB962C8B-B14F-4D97-AF65-F5344CB8AC3E}">
        <p14:creationId xmlns:p14="http://schemas.microsoft.com/office/powerpoint/2010/main" xmlns="" val="421455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790D873-6EA9-8E81-F787-216645A6D065}"/>
              </a:ext>
            </a:extLst>
          </p:cNvPr>
          <p:cNvPicPr>
            <a:picLocks noChangeAspect="1"/>
          </p:cNvPicPr>
          <p:nvPr/>
        </p:nvPicPr>
        <p:blipFill>
          <a:blip r:embed="rId2"/>
          <a:stretch>
            <a:fillRect/>
          </a:stretch>
        </p:blipFill>
        <p:spPr>
          <a:xfrm rot="16200000">
            <a:off x="6585000" y="1046998"/>
            <a:ext cx="3858514" cy="4633314"/>
          </a:xfrm>
          <a:prstGeom prst="rect">
            <a:avLst/>
          </a:prstGeom>
        </p:spPr>
      </p:pic>
      <p:pic>
        <p:nvPicPr>
          <p:cNvPr id="5" name="Picture 4">
            <a:extLst>
              <a:ext uri="{FF2B5EF4-FFF2-40B4-BE49-F238E27FC236}">
                <a16:creationId xmlns:a16="http://schemas.microsoft.com/office/drawing/2014/main" xmlns="" id="{683F86C7-8413-2304-8BE6-7818E8A69A1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9485" t="10708" r="8647" b="2806"/>
          <a:stretch/>
        </p:blipFill>
        <p:spPr>
          <a:xfrm rot="16200000">
            <a:off x="1405092" y="1154370"/>
            <a:ext cx="3599607" cy="5067301"/>
          </a:xfrm>
          <a:prstGeom prst="rect">
            <a:avLst/>
          </a:prstGeom>
        </p:spPr>
      </p:pic>
      <p:sp>
        <p:nvSpPr>
          <p:cNvPr id="2" name="Title 1">
            <a:extLst>
              <a:ext uri="{FF2B5EF4-FFF2-40B4-BE49-F238E27FC236}">
                <a16:creationId xmlns:a16="http://schemas.microsoft.com/office/drawing/2014/main" xmlns="" id="{087DA3A5-E06F-4B87-B921-14A3E6A9065A}"/>
              </a:ext>
            </a:extLst>
          </p:cNvPr>
          <p:cNvSpPr>
            <a:spLocks noGrp="1"/>
          </p:cNvSpPr>
          <p:nvPr>
            <p:ph type="title"/>
          </p:nvPr>
        </p:nvSpPr>
        <p:spPr>
          <a:xfrm>
            <a:off x="671245" y="-76200"/>
            <a:ext cx="11391900" cy="741500"/>
          </a:xfrm>
        </p:spPr>
        <p:txBody>
          <a:bodyPr>
            <a:normAutofit/>
          </a:bodyPr>
          <a:lstStyle/>
          <a:p>
            <a:r>
              <a:rPr lang="en-IN" sz="2400" dirty="0"/>
              <a:t>Half-Bridge GaN EVB – </a:t>
            </a:r>
            <a:r>
              <a:rPr lang="en-IN" sz="1800" dirty="0"/>
              <a:t>GaN Daughter Card Details</a:t>
            </a:r>
            <a:endParaRPr lang="en-IN" sz="1400" dirty="0"/>
          </a:p>
        </p:txBody>
      </p:sp>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 name="TextBox 33"/>
          <p:cNvSpPr txBox="1"/>
          <p:nvPr/>
        </p:nvSpPr>
        <p:spPr>
          <a:xfrm>
            <a:off x="8222661" y="870859"/>
            <a:ext cx="1578429" cy="307777"/>
          </a:xfrm>
          <a:prstGeom prst="rect">
            <a:avLst/>
          </a:prstGeom>
          <a:noFill/>
        </p:spPr>
        <p:txBody>
          <a:bodyPr wrap="square" rtlCol="0">
            <a:spAutoFit/>
          </a:bodyPr>
          <a:lstStyle/>
          <a:p>
            <a:r>
              <a:rPr lang="en-US" sz="1400" dirty="0" err="1"/>
              <a:t>Heatsink</a:t>
            </a:r>
            <a:endParaRPr lang="en-US" sz="1400" dirty="0"/>
          </a:p>
        </p:txBody>
      </p:sp>
      <p:cxnSp>
        <p:nvCxnSpPr>
          <p:cNvPr id="37" name="Straight Connector 36"/>
          <p:cNvCxnSpPr/>
          <p:nvPr/>
        </p:nvCxnSpPr>
        <p:spPr>
          <a:xfrm rot="10800000" flipV="1">
            <a:off x="7332436" y="1219200"/>
            <a:ext cx="1392464" cy="133803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78550" y="1565088"/>
            <a:ext cx="2018395" cy="307777"/>
          </a:xfrm>
          <a:prstGeom prst="rect">
            <a:avLst/>
          </a:prstGeom>
          <a:noFill/>
        </p:spPr>
        <p:txBody>
          <a:bodyPr wrap="square" rtlCol="0">
            <a:spAutoFit/>
          </a:bodyPr>
          <a:lstStyle/>
          <a:p>
            <a:r>
              <a:rPr lang="en-US" sz="1400" b="1" dirty="0">
                <a:solidFill>
                  <a:srgbClr val="FF0000"/>
                </a:solidFill>
              </a:rPr>
              <a:t>Rear side</a:t>
            </a:r>
          </a:p>
        </p:txBody>
      </p:sp>
      <p:sp>
        <p:nvSpPr>
          <p:cNvPr id="45" name="TextBox 44"/>
          <p:cNvSpPr txBox="1"/>
          <p:nvPr/>
        </p:nvSpPr>
        <p:spPr>
          <a:xfrm>
            <a:off x="2421615" y="1588946"/>
            <a:ext cx="2018395" cy="307777"/>
          </a:xfrm>
          <a:prstGeom prst="rect">
            <a:avLst/>
          </a:prstGeom>
          <a:noFill/>
        </p:spPr>
        <p:txBody>
          <a:bodyPr wrap="square" rtlCol="0">
            <a:spAutoFit/>
          </a:bodyPr>
          <a:lstStyle/>
          <a:p>
            <a:r>
              <a:rPr lang="en-US" sz="1400" b="1" dirty="0">
                <a:solidFill>
                  <a:srgbClr val="FF0000"/>
                </a:solidFill>
              </a:rPr>
              <a:t>Front side</a:t>
            </a:r>
          </a:p>
        </p:txBody>
      </p:sp>
    </p:spTree>
    <p:extLst>
      <p:ext uri="{BB962C8B-B14F-4D97-AF65-F5344CB8AC3E}">
        <p14:creationId xmlns:p14="http://schemas.microsoft.com/office/powerpoint/2010/main" xmlns="" val="421455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D892C6-5252-4D54-B1C8-57549F6D5373}"/>
              </a:ext>
            </a:extLst>
          </p:cNvPr>
          <p:cNvSpPr>
            <a:spLocks noGrp="1"/>
          </p:cNvSpPr>
          <p:nvPr>
            <p:ph type="title"/>
          </p:nvPr>
        </p:nvSpPr>
        <p:spPr>
          <a:xfrm>
            <a:off x="711200" y="152400"/>
            <a:ext cx="10911840" cy="484105"/>
          </a:xfrm>
        </p:spPr>
        <p:txBody>
          <a:bodyPr>
            <a:normAutofit fontScale="90000"/>
          </a:bodyPr>
          <a:lstStyle/>
          <a:p>
            <a:r>
              <a:rPr lang="en-IN" dirty="0" err="1"/>
              <a:t>Tagore</a:t>
            </a:r>
            <a:r>
              <a:rPr lang="en-IN" dirty="0"/>
              <a:t> GaN HB EVB – Example Use Cases</a:t>
            </a:r>
          </a:p>
        </p:txBody>
      </p:sp>
      <p:sp>
        <p:nvSpPr>
          <p:cNvPr id="4" name="Footer Placeholder 3">
            <a:extLst>
              <a:ext uri="{FF2B5EF4-FFF2-40B4-BE49-F238E27FC236}">
                <a16:creationId xmlns:a16="http://schemas.microsoft.com/office/drawing/2014/main" xmlns="" id="{19432D0D-0D9B-4B9B-A90D-7E4CC4E09581}"/>
              </a:ext>
            </a:extLst>
          </p:cNvPr>
          <p:cNvSpPr>
            <a:spLocks noGrp="1"/>
          </p:cNvSpPr>
          <p:nvPr>
            <p:ph type="ftr" sz="quarter" idx="11"/>
          </p:nvPr>
        </p:nvSpPr>
        <p:spPr/>
        <p:txBody>
          <a:bodyPr/>
          <a:lstStyle/>
          <a:p>
            <a:r>
              <a:rPr lang="en-US"/>
              <a:t>Tagore Technology Confidential</a:t>
            </a:r>
          </a:p>
        </p:txBody>
      </p:sp>
      <p:grpSp>
        <p:nvGrpSpPr>
          <p:cNvPr id="33" name="Group 32"/>
          <p:cNvGrpSpPr/>
          <p:nvPr/>
        </p:nvGrpSpPr>
        <p:grpSpPr>
          <a:xfrm>
            <a:off x="251020" y="874587"/>
            <a:ext cx="11402824" cy="5678334"/>
            <a:chOff x="251020" y="874587"/>
            <a:chExt cx="11402824" cy="5678334"/>
          </a:xfrm>
        </p:grpSpPr>
        <p:pic>
          <p:nvPicPr>
            <p:cNvPr id="2050" name="Picture 2"/>
            <p:cNvPicPr>
              <a:picLocks noChangeAspect="1" noChangeArrowheads="1"/>
            </p:cNvPicPr>
            <p:nvPr/>
          </p:nvPicPr>
          <p:blipFill>
            <a:blip r:embed="rId2"/>
            <a:srcRect l="9881"/>
            <a:stretch>
              <a:fillRect/>
            </a:stretch>
          </p:blipFill>
          <p:spPr bwMode="auto">
            <a:xfrm>
              <a:off x="251020" y="874587"/>
              <a:ext cx="5314670" cy="56096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910901" y="932330"/>
              <a:ext cx="5742943" cy="5620591"/>
            </a:xfrm>
            <a:prstGeom prst="rect">
              <a:avLst/>
            </a:prstGeom>
            <a:noFill/>
            <a:ln w="9525">
              <a:noFill/>
              <a:miter lim="800000"/>
              <a:headEnd/>
              <a:tailEnd/>
            </a:ln>
            <a:effectLst/>
          </p:spPr>
        </p:pic>
        <p:sp>
          <p:nvSpPr>
            <p:cNvPr id="8" name="Rectangle 7"/>
            <p:cNvSpPr/>
            <p:nvPr/>
          </p:nvSpPr>
          <p:spPr>
            <a:xfrm>
              <a:off x="7956550" y="23050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37500" y="43434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000250" y="2235200"/>
              <a:ext cx="368300" cy="393700"/>
              <a:chOff x="2000250" y="2235200"/>
              <a:chExt cx="368300" cy="393700"/>
            </a:xfrm>
          </p:grpSpPr>
          <p:sp>
            <p:nvSpPr>
              <p:cNvPr id="6" name="Rectangle 5"/>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987550" y="3981450"/>
              <a:ext cx="368300" cy="393700"/>
              <a:chOff x="2000250" y="2235200"/>
              <a:chExt cx="368300" cy="393700"/>
            </a:xfrm>
          </p:grpSpPr>
          <p:sp>
            <p:nvSpPr>
              <p:cNvPr id="14" name="Rectangle 13"/>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844115" y="5899896"/>
              <a:ext cx="368300" cy="393700"/>
              <a:chOff x="2000250" y="2235200"/>
              <a:chExt cx="368300" cy="393700"/>
            </a:xfrm>
          </p:grpSpPr>
          <p:sp>
            <p:nvSpPr>
              <p:cNvPr id="18" name="Rectangle 17"/>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805645" y="2269190"/>
              <a:ext cx="368300" cy="393700"/>
              <a:chOff x="2000250" y="2235200"/>
              <a:chExt cx="368300" cy="393700"/>
            </a:xfrm>
          </p:grpSpPr>
          <p:sp>
            <p:nvSpPr>
              <p:cNvPr id="22" name="Rectangle 21"/>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778751" y="4286249"/>
              <a:ext cx="368300" cy="393700"/>
              <a:chOff x="2000250" y="2235200"/>
              <a:chExt cx="368300" cy="393700"/>
            </a:xfrm>
          </p:grpSpPr>
          <p:sp>
            <p:nvSpPr>
              <p:cNvPr id="26" name="Rectangle 25"/>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778751" y="5890931"/>
              <a:ext cx="368300" cy="393700"/>
              <a:chOff x="2000250" y="2235200"/>
              <a:chExt cx="368300" cy="393700"/>
            </a:xfrm>
          </p:grpSpPr>
          <p:sp>
            <p:nvSpPr>
              <p:cNvPr id="30" name="Rectangle 29"/>
              <p:cNvSpPr/>
              <p:nvPr/>
            </p:nvSpPr>
            <p:spPr>
              <a:xfrm>
                <a:off x="2146300" y="226060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38350" y="2393950"/>
                <a:ext cx="222250" cy="23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000250" y="2235200"/>
                <a:ext cx="95250" cy="107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xmlns="" val="1224427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a:extLst>
              <a:ext uri="{FF2B5EF4-FFF2-40B4-BE49-F238E27FC236}">
                <a16:creationId xmlns:a16="http://schemas.microsoft.com/office/drawing/2014/main" xmlns="" id="{A74A0FAB-6FE5-D73F-CE42-108F0C2CD0D1}"/>
              </a:ext>
            </a:extLst>
          </p:cNvPr>
          <p:cNvPicPr>
            <a:picLocks noChangeAspect="1"/>
          </p:cNvPicPr>
          <p:nvPr/>
        </p:nvPicPr>
        <p:blipFill>
          <a:blip r:embed="rId2"/>
          <a:stretch>
            <a:fillRect/>
          </a:stretch>
        </p:blipFill>
        <p:spPr>
          <a:xfrm>
            <a:off x="7069950" y="743557"/>
            <a:ext cx="2494470" cy="1399457"/>
          </a:xfrm>
          <a:prstGeom prst="rect">
            <a:avLst/>
          </a:prstGeom>
        </p:spPr>
      </p:pic>
      <p:pic>
        <p:nvPicPr>
          <p:cNvPr id="5" name="Picture 4">
            <a:extLst>
              <a:ext uri="{FF2B5EF4-FFF2-40B4-BE49-F238E27FC236}">
                <a16:creationId xmlns:a16="http://schemas.microsoft.com/office/drawing/2014/main" xmlns="" id="{58FEA9E3-CE36-CFAA-6758-D8CEBB994F8D}"/>
              </a:ext>
            </a:extLst>
          </p:cNvPr>
          <p:cNvPicPr>
            <a:picLocks noChangeAspect="1"/>
          </p:cNvPicPr>
          <p:nvPr/>
        </p:nvPicPr>
        <p:blipFill>
          <a:blip r:embed="rId3"/>
          <a:stretch>
            <a:fillRect/>
          </a:stretch>
        </p:blipFill>
        <p:spPr>
          <a:xfrm>
            <a:off x="9554293" y="1275558"/>
            <a:ext cx="2665154" cy="2039328"/>
          </a:xfrm>
          <a:prstGeom prst="rect">
            <a:avLst/>
          </a:prstGeom>
        </p:spPr>
      </p:pic>
      <p:sp>
        <p:nvSpPr>
          <p:cNvPr id="86" name="TextBox 85"/>
          <p:cNvSpPr txBox="1"/>
          <p:nvPr/>
        </p:nvSpPr>
        <p:spPr>
          <a:xfrm>
            <a:off x="161364" y="788893"/>
            <a:ext cx="5289177" cy="1107996"/>
          </a:xfrm>
          <a:prstGeom prst="rect">
            <a:avLst/>
          </a:prstGeom>
          <a:solidFill>
            <a:srgbClr val="CCFFCC">
              <a:alpha val="29020"/>
            </a:srgbClr>
          </a:solidFill>
        </p:spPr>
        <p:txBody>
          <a:bodyPr wrap="square" rtlCol="0">
            <a:spAutoFit/>
          </a:bodyPr>
          <a:lstStyle/>
          <a:p>
            <a:pPr>
              <a:buFontTx/>
              <a:buChar char="-"/>
            </a:pPr>
            <a:r>
              <a:rPr lang="en-US" sz="1100" dirty="0">
                <a:solidFill>
                  <a:srgbClr val="0000FF"/>
                </a:solidFill>
              </a:rPr>
              <a:t> The </a:t>
            </a:r>
            <a:r>
              <a:rPr lang="en-US" sz="1100" dirty="0" err="1">
                <a:solidFill>
                  <a:srgbClr val="0000FF"/>
                </a:solidFill>
              </a:rPr>
              <a:t>GaN</a:t>
            </a:r>
            <a:r>
              <a:rPr lang="en-US" sz="1100" dirty="0">
                <a:solidFill>
                  <a:srgbClr val="0000FF"/>
                </a:solidFill>
              </a:rPr>
              <a:t> HB can be tested stand alone. However, it is recommended </a:t>
            </a:r>
          </a:p>
          <a:p>
            <a:r>
              <a:rPr lang="en-US" sz="1100" dirty="0">
                <a:solidFill>
                  <a:srgbClr val="0000FF"/>
                </a:solidFill>
              </a:rPr>
              <a:t>  to use a dedicated mother board to test the HB EVB. The HB daughter </a:t>
            </a:r>
          </a:p>
          <a:p>
            <a:r>
              <a:rPr lang="en-US" sz="1100" dirty="0">
                <a:solidFill>
                  <a:srgbClr val="0000FF"/>
                </a:solidFill>
              </a:rPr>
              <a:t>  card can be directly plugged into the mother board, which interfaces </a:t>
            </a:r>
          </a:p>
          <a:p>
            <a:r>
              <a:rPr lang="en-US" sz="1100" dirty="0">
                <a:solidFill>
                  <a:srgbClr val="0000FF"/>
                </a:solidFill>
              </a:rPr>
              <a:t>  between all the HV/LV input and output voltages/currents.</a:t>
            </a:r>
          </a:p>
          <a:p>
            <a:pPr>
              <a:buFontTx/>
              <a:buChar char="-"/>
            </a:pPr>
            <a:r>
              <a:rPr lang="en-US" sz="1100" dirty="0">
                <a:solidFill>
                  <a:srgbClr val="0000FF"/>
                </a:solidFill>
              </a:rPr>
              <a:t> The block diagram representation of the mother board and the</a:t>
            </a:r>
          </a:p>
          <a:p>
            <a:r>
              <a:rPr lang="en-US" sz="1100" dirty="0">
                <a:solidFill>
                  <a:srgbClr val="0000FF"/>
                </a:solidFill>
              </a:rPr>
              <a:t>   Daughter card is shown here.</a:t>
            </a:r>
          </a:p>
        </p:txBody>
      </p:sp>
      <p:sp>
        <p:nvSpPr>
          <p:cNvPr id="2" name="Title 1">
            <a:extLst>
              <a:ext uri="{FF2B5EF4-FFF2-40B4-BE49-F238E27FC236}">
                <a16:creationId xmlns:a16="http://schemas.microsoft.com/office/drawing/2014/main" xmlns="" id="{6BD892C6-5252-4D54-B1C8-57549F6D5373}"/>
              </a:ext>
            </a:extLst>
          </p:cNvPr>
          <p:cNvSpPr>
            <a:spLocks noGrp="1"/>
          </p:cNvSpPr>
          <p:nvPr>
            <p:ph type="title"/>
          </p:nvPr>
        </p:nvSpPr>
        <p:spPr>
          <a:xfrm>
            <a:off x="576725" y="179295"/>
            <a:ext cx="10911840" cy="484105"/>
          </a:xfrm>
        </p:spPr>
        <p:txBody>
          <a:bodyPr>
            <a:normAutofit fontScale="90000"/>
          </a:bodyPr>
          <a:lstStyle/>
          <a:p>
            <a:r>
              <a:rPr lang="en-IN" dirty="0" err="1"/>
              <a:t>Tagore</a:t>
            </a:r>
            <a:r>
              <a:rPr lang="en-IN" dirty="0"/>
              <a:t> GaN HB EVB – How to Use ? </a:t>
            </a:r>
            <a:r>
              <a:rPr lang="en-IN" sz="2000" dirty="0"/>
              <a:t>(Mother Board Introduction)</a:t>
            </a:r>
            <a:endParaRPr lang="en-IN" dirty="0"/>
          </a:p>
        </p:txBody>
      </p:sp>
      <p:sp>
        <p:nvSpPr>
          <p:cNvPr id="4" name="Footer Placeholder 3">
            <a:extLst>
              <a:ext uri="{FF2B5EF4-FFF2-40B4-BE49-F238E27FC236}">
                <a16:creationId xmlns:a16="http://schemas.microsoft.com/office/drawing/2014/main" xmlns="" id="{19432D0D-0D9B-4B9B-A90D-7E4CC4E09581}"/>
              </a:ext>
            </a:extLst>
          </p:cNvPr>
          <p:cNvSpPr>
            <a:spLocks noGrp="1"/>
          </p:cNvSpPr>
          <p:nvPr>
            <p:ph type="ftr" sz="quarter" idx="11"/>
          </p:nvPr>
        </p:nvSpPr>
        <p:spPr>
          <a:xfrm>
            <a:off x="4673600" y="6369069"/>
            <a:ext cx="3048000" cy="365125"/>
          </a:xfrm>
        </p:spPr>
        <p:txBody>
          <a:bodyPr/>
          <a:lstStyle/>
          <a:p>
            <a:r>
              <a:rPr lang="en-US"/>
              <a:t>Tagore Technology Confidential</a:t>
            </a:r>
          </a:p>
        </p:txBody>
      </p:sp>
      <p:grpSp>
        <p:nvGrpSpPr>
          <p:cNvPr id="6" name="Group 5"/>
          <p:cNvGrpSpPr/>
          <p:nvPr/>
        </p:nvGrpSpPr>
        <p:grpSpPr>
          <a:xfrm>
            <a:off x="726137" y="1741962"/>
            <a:ext cx="9828703" cy="4765438"/>
            <a:chOff x="184875" y="1550905"/>
            <a:chExt cx="9828703" cy="4765438"/>
          </a:xfrm>
        </p:grpSpPr>
        <p:sp>
          <p:nvSpPr>
            <p:cNvPr id="7" name="Rectangle 6"/>
            <p:cNvSpPr/>
            <p:nvPr/>
          </p:nvSpPr>
          <p:spPr>
            <a:xfrm>
              <a:off x="3276600" y="3617144"/>
              <a:ext cx="701489" cy="1292861"/>
            </a:xfrm>
            <a:prstGeom prst="rect">
              <a:avLst/>
            </a:prstGeom>
            <a:solidFill>
              <a:schemeClr val="accent4">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5401" y="1550905"/>
              <a:ext cx="1116106" cy="4616813"/>
            </a:xfrm>
            <a:prstGeom prst="rect">
              <a:avLst/>
            </a:prstGeom>
            <a:solidFill>
              <a:schemeClr val="accent2">
                <a:lumMod val="40000"/>
                <a:lumOff val="60000"/>
              </a:schemeClr>
            </a:solid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6"/>
            <p:cNvGrpSpPr/>
            <p:nvPr/>
          </p:nvGrpSpPr>
          <p:grpSpPr>
            <a:xfrm>
              <a:off x="7028332" y="5548044"/>
              <a:ext cx="2985246" cy="493059"/>
              <a:chOff x="3854826" y="5091952"/>
              <a:chExt cx="2985246" cy="493059"/>
            </a:xfrm>
          </p:grpSpPr>
          <p:sp>
            <p:nvSpPr>
              <p:cNvPr id="72" name="Rectangle 71"/>
              <p:cNvSpPr/>
              <p:nvPr/>
            </p:nvSpPr>
            <p:spPr>
              <a:xfrm>
                <a:off x="3854826" y="5091952"/>
                <a:ext cx="2985246" cy="493059"/>
              </a:xfrm>
              <a:prstGeom prst="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971365"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329952"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679577"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038164"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387788"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746375"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096000"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54587" y="5217458"/>
                <a:ext cx="242047" cy="242047"/>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30"/>
            <p:cNvGrpSpPr/>
            <p:nvPr/>
          </p:nvGrpSpPr>
          <p:grpSpPr>
            <a:xfrm>
              <a:off x="2616199" y="4265369"/>
              <a:ext cx="336551" cy="448236"/>
              <a:chOff x="3733799" y="3434604"/>
              <a:chExt cx="336551" cy="448236"/>
            </a:xfrm>
          </p:grpSpPr>
          <p:sp>
            <p:nvSpPr>
              <p:cNvPr id="70" name="Isosceles Triangle 69"/>
              <p:cNvSpPr/>
              <p:nvPr/>
            </p:nvSpPr>
            <p:spPr>
              <a:xfrm rot="5400000">
                <a:off x="3630004" y="3538399"/>
                <a:ext cx="448236" cy="240646"/>
              </a:xfrm>
              <a:prstGeom prst="triangle">
                <a:avLst>
                  <a:gd name="adj" fmla="val 51062"/>
                </a:avLst>
              </a:prstGeom>
              <a:solidFill>
                <a:schemeClr val="accent3">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973513" y="3619500"/>
                <a:ext cx="96837" cy="9525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 name="Straight Connector 10"/>
            <p:cNvCxnSpPr/>
            <p:nvPr/>
          </p:nvCxnSpPr>
          <p:spPr>
            <a:xfrm>
              <a:off x="1092200" y="4488365"/>
              <a:ext cx="15303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44700" y="3935915"/>
              <a:ext cx="12255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1781175" y="4212140"/>
              <a:ext cx="5397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46400" y="4501065"/>
              <a:ext cx="33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1450" y="4507415"/>
              <a:ext cx="1028700" cy="158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62400" y="3923215"/>
              <a:ext cx="1028700" cy="158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116735" y="4068147"/>
              <a:ext cx="1030932" cy="461665"/>
            </a:xfrm>
            <a:prstGeom prst="rect">
              <a:avLst/>
            </a:prstGeom>
            <a:noFill/>
          </p:spPr>
          <p:txBody>
            <a:bodyPr wrap="square" rtlCol="0">
              <a:spAutoFit/>
            </a:bodyPr>
            <a:lstStyle/>
            <a:p>
              <a:r>
                <a:rPr lang="en-US" sz="1200" dirty="0"/>
                <a:t>Dead time generation</a:t>
              </a:r>
            </a:p>
          </p:txBody>
        </p:sp>
        <p:cxnSp>
          <p:nvCxnSpPr>
            <p:cNvPr id="18" name="Straight Connector 17"/>
            <p:cNvCxnSpPr/>
            <p:nvPr/>
          </p:nvCxnSpPr>
          <p:spPr>
            <a:xfrm flipV="1">
              <a:off x="1129030" y="3044698"/>
              <a:ext cx="3879850" cy="1582"/>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rot="5400000">
              <a:off x="3274363" y="1866182"/>
              <a:ext cx="507241" cy="1049618"/>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19" idx="3"/>
            </p:cNvCxnSpPr>
            <p:nvPr/>
          </p:nvCxnSpPr>
          <p:spPr>
            <a:xfrm rot="16200000" flipV="1">
              <a:off x="3332816" y="2839780"/>
              <a:ext cx="394446" cy="41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2524127" y="2375672"/>
              <a:ext cx="484378" cy="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41618" y="4485459"/>
              <a:ext cx="225232" cy="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23926" y="2761993"/>
              <a:ext cx="1008609" cy="261610"/>
            </a:xfrm>
            <a:prstGeom prst="rect">
              <a:avLst/>
            </a:prstGeom>
            <a:noFill/>
          </p:spPr>
          <p:txBody>
            <a:bodyPr wrap="none" rtlCol="0">
              <a:spAutoFit/>
            </a:bodyPr>
            <a:lstStyle/>
            <a:p>
              <a:r>
                <a:rPr lang="en-US" sz="1100" dirty="0"/>
                <a:t>+12V Input</a:t>
              </a:r>
            </a:p>
          </p:txBody>
        </p:sp>
        <p:sp>
          <p:nvSpPr>
            <p:cNvPr id="24" name="TextBox 23"/>
            <p:cNvSpPr txBox="1"/>
            <p:nvPr/>
          </p:nvSpPr>
          <p:spPr>
            <a:xfrm>
              <a:off x="866776" y="4176455"/>
              <a:ext cx="1074333" cy="261610"/>
            </a:xfrm>
            <a:prstGeom prst="rect">
              <a:avLst/>
            </a:prstGeom>
            <a:noFill/>
          </p:spPr>
          <p:txBody>
            <a:bodyPr wrap="none" rtlCol="0">
              <a:spAutoFit/>
            </a:bodyPr>
            <a:lstStyle/>
            <a:p>
              <a:r>
                <a:rPr lang="en-US" sz="1100" dirty="0"/>
                <a:t>PWM_HS_IN</a:t>
              </a:r>
            </a:p>
          </p:txBody>
        </p:sp>
        <p:sp>
          <p:nvSpPr>
            <p:cNvPr id="25" name="TextBox 24"/>
            <p:cNvSpPr txBox="1"/>
            <p:nvPr/>
          </p:nvSpPr>
          <p:spPr>
            <a:xfrm>
              <a:off x="4219575" y="3609717"/>
              <a:ext cx="723275" cy="261610"/>
            </a:xfrm>
            <a:prstGeom prst="rect">
              <a:avLst/>
            </a:prstGeom>
            <a:noFill/>
          </p:spPr>
          <p:txBody>
            <a:bodyPr wrap="none" rtlCol="0">
              <a:spAutoFit/>
            </a:bodyPr>
            <a:lstStyle/>
            <a:p>
              <a:r>
                <a:rPr lang="en-US" sz="1100" dirty="0"/>
                <a:t>PWM_H</a:t>
              </a:r>
            </a:p>
          </p:txBody>
        </p:sp>
        <p:sp>
          <p:nvSpPr>
            <p:cNvPr id="26" name="TextBox 25"/>
            <p:cNvSpPr txBox="1"/>
            <p:nvPr/>
          </p:nvSpPr>
          <p:spPr>
            <a:xfrm>
              <a:off x="4238625" y="4205029"/>
              <a:ext cx="696024" cy="261610"/>
            </a:xfrm>
            <a:prstGeom prst="rect">
              <a:avLst/>
            </a:prstGeom>
            <a:noFill/>
          </p:spPr>
          <p:txBody>
            <a:bodyPr wrap="none" rtlCol="0">
              <a:spAutoFit/>
            </a:bodyPr>
            <a:lstStyle/>
            <a:p>
              <a:r>
                <a:rPr lang="en-US" sz="1100" dirty="0"/>
                <a:t>PWM_L</a:t>
              </a:r>
            </a:p>
          </p:txBody>
        </p:sp>
        <p:sp>
          <p:nvSpPr>
            <p:cNvPr id="27" name="TextBox 26"/>
            <p:cNvSpPr txBox="1"/>
            <p:nvPr/>
          </p:nvSpPr>
          <p:spPr>
            <a:xfrm>
              <a:off x="4000502" y="2761996"/>
              <a:ext cx="869149" cy="261610"/>
            </a:xfrm>
            <a:prstGeom prst="rect">
              <a:avLst/>
            </a:prstGeom>
            <a:noFill/>
          </p:spPr>
          <p:txBody>
            <a:bodyPr wrap="none" rtlCol="0">
              <a:spAutoFit/>
            </a:bodyPr>
            <a:lstStyle/>
            <a:p>
              <a:r>
                <a:rPr lang="en-US" sz="1100" dirty="0"/>
                <a:t>+12V </a:t>
              </a:r>
              <a:r>
                <a:rPr lang="en-US" sz="1100" dirty="0" err="1"/>
                <a:t>Vcc</a:t>
              </a:r>
              <a:endParaRPr lang="en-US" sz="1100" dirty="0"/>
            </a:p>
          </p:txBody>
        </p:sp>
        <p:sp>
          <p:nvSpPr>
            <p:cNvPr id="28" name="TextBox 27"/>
            <p:cNvSpPr txBox="1"/>
            <p:nvPr/>
          </p:nvSpPr>
          <p:spPr>
            <a:xfrm>
              <a:off x="726141" y="2062746"/>
              <a:ext cx="2017059" cy="430887"/>
            </a:xfrm>
            <a:prstGeom prst="rect">
              <a:avLst/>
            </a:prstGeom>
            <a:noFill/>
          </p:spPr>
          <p:txBody>
            <a:bodyPr wrap="square" rtlCol="0">
              <a:spAutoFit/>
            </a:bodyPr>
            <a:lstStyle/>
            <a:p>
              <a:r>
                <a:rPr lang="en-US" sz="1100" dirty="0"/>
                <a:t>+5V Output for external circuits (if any)</a:t>
              </a:r>
            </a:p>
          </p:txBody>
        </p:sp>
        <p:sp>
          <p:nvSpPr>
            <p:cNvPr id="29" name="TextBox 28"/>
            <p:cNvSpPr txBox="1"/>
            <p:nvPr/>
          </p:nvSpPr>
          <p:spPr>
            <a:xfrm>
              <a:off x="3236259" y="2251004"/>
              <a:ext cx="573742" cy="261610"/>
            </a:xfrm>
            <a:prstGeom prst="rect">
              <a:avLst/>
            </a:prstGeom>
            <a:noFill/>
          </p:spPr>
          <p:txBody>
            <a:bodyPr wrap="square" rtlCol="0">
              <a:spAutoFit/>
            </a:bodyPr>
            <a:lstStyle/>
            <a:p>
              <a:r>
                <a:rPr lang="en-US" sz="1100" dirty="0"/>
                <a:t>LDO</a:t>
              </a:r>
            </a:p>
          </p:txBody>
        </p:sp>
        <p:cxnSp>
          <p:nvCxnSpPr>
            <p:cNvPr id="30" name="Straight Arrow Connector 29"/>
            <p:cNvCxnSpPr/>
            <p:nvPr/>
          </p:nvCxnSpPr>
          <p:spPr>
            <a:xfrm rot="10800000" flipV="1">
              <a:off x="1143562" y="3441124"/>
              <a:ext cx="974798" cy="19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173038" y="3042739"/>
              <a:ext cx="225232" cy="5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913159" y="3249100"/>
              <a:ext cx="412466" cy="2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8521" y="3487686"/>
              <a:ext cx="1087419" cy="430887"/>
            </a:xfrm>
            <a:prstGeom prst="rect">
              <a:avLst/>
            </a:prstGeom>
            <a:noFill/>
          </p:spPr>
          <p:txBody>
            <a:bodyPr wrap="square" rtlCol="0">
              <a:spAutoFit/>
            </a:bodyPr>
            <a:lstStyle/>
            <a:p>
              <a:r>
                <a:rPr lang="en-US" sz="1100" dirty="0"/>
                <a:t>+12V supply for Fan</a:t>
              </a:r>
            </a:p>
          </p:txBody>
        </p:sp>
        <p:sp>
          <p:nvSpPr>
            <p:cNvPr id="34" name="TextBox 33"/>
            <p:cNvSpPr txBox="1"/>
            <p:nvPr/>
          </p:nvSpPr>
          <p:spPr>
            <a:xfrm>
              <a:off x="2108836" y="4732715"/>
              <a:ext cx="1154483" cy="261610"/>
            </a:xfrm>
            <a:prstGeom prst="rect">
              <a:avLst/>
            </a:prstGeom>
            <a:noFill/>
          </p:spPr>
          <p:txBody>
            <a:bodyPr wrap="none" rtlCol="0">
              <a:spAutoFit/>
            </a:bodyPr>
            <a:lstStyle/>
            <a:p>
              <a:r>
                <a:rPr lang="en-US" sz="1100" dirty="0"/>
                <a:t>Logic inverter</a:t>
              </a:r>
            </a:p>
          </p:txBody>
        </p:sp>
        <p:cxnSp>
          <p:nvCxnSpPr>
            <p:cNvPr id="35" name="Straight Connector 34"/>
            <p:cNvCxnSpPr/>
            <p:nvPr/>
          </p:nvCxnSpPr>
          <p:spPr>
            <a:xfrm rot="10800000">
              <a:off x="6271262" y="2385061"/>
              <a:ext cx="2091689" cy="5714"/>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6271260" y="5036820"/>
              <a:ext cx="2180590" cy="508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6271260" y="3520440"/>
              <a:ext cx="2599690" cy="3810"/>
            </a:xfrm>
            <a:prstGeom prst="line">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7658639" y="2589275"/>
              <a:ext cx="412466" cy="2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7658101" y="2803524"/>
              <a:ext cx="41592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7658101" y="2905124"/>
              <a:ext cx="41592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802185" y="3975004"/>
              <a:ext cx="2124424" cy="3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8245379" y="4174235"/>
              <a:ext cx="412466" cy="2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8244841" y="4388484"/>
              <a:ext cx="41592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8244841" y="4490084"/>
              <a:ext cx="41592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flipH="1" flipV="1">
              <a:off x="8182834" y="4767009"/>
              <a:ext cx="537560" cy="2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8664575" y="4874419"/>
              <a:ext cx="1820069" cy="5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448675" y="3971925"/>
              <a:ext cx="112871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505950" y="5795962"/>
              <a:ext cx="1166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794750" y="5802312"/>
              <a:ext cx="1166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8102600" y="5795962"/>
              <a:ext cx="1166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391400" y="5802312"/>
              <a:ext cx="1166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5753099" y="4091783"/>
              <a:ext cx="3399633" cy="39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7768432" y="5414169"/>
              <a:ext cx="7715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flipH="1" flipV="1">
              <a:off x="7730333" y="4653756"/>
              <a:ext cx="2263776" cy="17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4231200" y="3569449"/>
              <a:ext cx="2872902" cy="369332"/>
            </a:xfrm>
            <a:prstGeom prst="rect">
              <a:avLst/>
            </a:prstGeom>
            <a:noFill/>
          </p:spPr>
          <p:txBody>
            <a:bodyPr wrap="none" rtlCol="0">
              <a:spAutoFit/>
            </a:bodyPr>
            <a:lstStyle/>
            <a:p>
              <a:r>
                <a:rPr lang="en-US" dirty="0"/>
                <a:t>HB </a:t>
              </a:r>
              <a:r>
                <a:rPr lang="en-US" dirty="0" err="1"/>
                <a:t>GaN</a:t>
              </a:r>
              <a:r>
                <a:rPr lang="en-US" dirty="0"/>
                <a:t> Daughter Card</a:t>
              </a:r>
            </a:p>
          </p:txBody>
        </p:sp>
        <p:sp>
          <p:nvSpPr>
            <p:cNvPr id="56" name="TextBox 55"/>
            <p:cNvSpPr txBox="1"/>
            <p:nvPr/>
          </p:nvSpPr>
          <p:spPr>
            <a:xfrm>
              <a:off x="7263655" y="2107573"/>
              <a:ext cx="575799" cy="261610"/>
            </a:xfrm>
            <a:prstGeom prst="rect">
              <a:avLst/>
            </a:prstGeom>
            <a:noFill/>
          </p:spPr>
          <p:txBody>
            <a:bodyPr wrap="none" rtlCol="0">
              <a:spAutoFit/>
            </a:bodyPr>
            <a:lstStyle/>
            <a:p>
              <a:r>
                <a:rPr lang="en-US" sz="1100" dirty="0"/>
                <a:t>VBUS</a:t>
              </a:r>
            </a:p>
          </p:txBody>
        </p:sp>
        <p:sp>
          <p:nvSpPr>
            <p:cNvPr id="57" name="TextBox 56"/>
            <p:cNvSpPr txBox="1"/>
            <p:nvPr/>
          </p:nvSpPr>
          <p:spPr>
            <a:xfrm>
              <a:off x="8079443" y="3272985"/>
              <a:ext cx="359394" cy="261610"/>
            </a:xfrm>
            <a:prstGeom prst="rect">
              <a:avLst/>
            </a:prstGeom>
            <a:noFill/>
          </p:spPr>
          <p:txBody>
            <a:bodyPr wrap="none" rtlCol="0">
              <a:spAutoFit/>
            </a:bodyPr>
            <a:lstStyle/>
            <a:p>
              <a:r>
                <a:rPr lang="en-US" sz="1100" dirty="0"/>
                <a:t>LX</a:t>
              </a:r>
            </a:p>
          </p:txBody>
        </p:sp>
        <p:sp>
          <p:nvSpPr>
            <p:cNvPr id="58" name="TextBox 57"/>
            <p:cNvSpPr txBox="1"/>
            <p:nvPr/>
          </p:nvSpPr>
          <p:spPr>
            <a:xfrm>
              <a:off x="6600266" y="4788021"/>
              <a:ext cx="593432" cy="261610"/>
            </a:xfrm>
            <a:prstGeom prst="rect">
              <a:avLst/>
            </a:prstGeom>
            <a:noFill/>
          </p:spPr>
          <p:txBody>
            <a:bodyPr wrap="none" rtlCol="0">
              <a:spAutoFit/>
            </a:bodyPr>
            <a:lstStyle/>
            <a:p>
              <a:r>
                <a:rPr lang="en-US" sz="1100" dirty="0"/>
                <a:t>PGND</a:t>
              </a:r>
            </a:p>
          </p:txBody>
        </p:sp>
        <p:sp>
          <p:nvSpPr>
            <p:cNvPr id="59" name="TextBox 58"/>
            <p:cNvSpPr txBox="1"/>
            <p:nvPr/>
          </p:nvSpPr>
          <p:spPr>
            <a:xfrm>
              <a:off x="9056595" y="3703291"/>
              <a:ext cx="788999" cy="261610"/>
            </a:xfrm>
            <a:prstGeom prst="rect">
              <a:avLst/>
            </a:prstGeom>
            <a:noFill/>
          </p:spPr>
          <p:txBody>
            <a:bodyPr wrap="none" rtlCol="0">
              <a:spAutoFit/>
            </a:bodyPr>
            <a:lstStyle/>
            <a:p>
              <a:r>
                <a:rPr lang="en-US" sz="1100" dirty="0"/>
                <a:t>Vdc_Out</a:t>
              </a:r>
            </a:p>
          </p:txBody>
        </p:sp>
        <p:sp>
          <p:nvSpPr>
            <p:cNvPr id="60" name="Oval 59"/>
            <p:cNvSpPr/>
            <p:nvPr/>
          </p:nvSpPr>
          <p:spPr>
            <a:xfrm>
              <a:off x="2101327" y="302738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032747" y="447518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430564" y="236444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842044" y="2367298"/>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839187" y="502382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8128747" y="502382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164595" y="6054733"/>
              <a:ext cx="575799" cy="261610"/>
            </a:xfrm>
            <a:prstGeom prst="rect">
              <a:avLst/>
            </a:prstGeom>
            <a:noFill/>
          </p:spPr>
          <p:txBody>
            <a:bodyPr wrap="none" rtlCol="0">
              <a:spAutoFit/>
            </a:bodyPr>
            <a:lstStyle/>
            <a:p>
              <a:r>
                <a:rPr lang="en-US" sz="1100" dirty="0"/>
                <a:t>VBUS</a:t>
              </a:r>
            </a:p>
          </p:txBody>
        </p:sp>
        <p:sp>
          <p:nvSpPr>
            <p:cNvPr id="67" name="TextBox 66"/>
            <p:cNvSpPr txBox="1"/>
            <p:nvPr/>
          </p:nvSpPr>
          <p:spPr>
            <a:xfrm>
              <a:off x="7872806" y="6037701"/>
              <a:ext cx="593432" cy="261610"/>
            </a:xfrm>
            <a:prstGeom prst="rect">
              <a:avLst/>
            </a:prstGeom>
            <a:noFill/>
          </p:spPr>
          <p:txBody>
            <a:bodyPr wrap="none" rtlCol="0">
              <a:spAutoFit/>
            </a:bodyPr>
            <a:lstStyle/>
            <a:p>
              <a:r>
                <a:rPr lang="en-US" sz="1100" dirty="0"/>
                <a:t>PGND</a:t>
              </a:r>
            </a:p>
          </p:txBody>
        </p:sp>
        <p:sp>
          <p:nvSpPr>
            <p:cNvPr id="68" name="TextBox 67"/>
            <p:cNvSpPr txBox="1"/>
            <p:nvPr/>
          </p:nvSpPr>
          <p:spPr>
            <a:xfrm>
              <a:off x="8681423" y="6023805"/>
              <a:ext cx="359394" cy="261610"/>
            </a:xfrm>
            <a:prstGeom prst="rect">
              <a:avLst/>
            </a:prstGeom>
            <a:noFill/>
          </p:spPr>
          <p:txBody>
            <a:bodyPr wrap="none" rtlCol="0">
              <a:spAutoFit/>
            </a:bodyPr>
            <a:lstStyle/>
            <a:p>
              <a:r>
                <a:rPr lang="en-US" sz="1100" dirty="0"/>
                <a:t>LX</a:t>
              </a:r>
            </a:p>
          </p:txBody>
        </p:sp>
        <p:sp>
          <p:nvSpPr>
            <p:cNvPr id="69" name="TextBox 68"/>
            <p:cNvSpPr txBox="1"/>
            <p:nvPr/>
          </p:nvSpPr>
          <p:spPr>
            <a:xfrm>
              <a:off x="9208995" y="6027391"/>
              <a:ext cx="788999" cy="261610"/>
            </a:xfrm>
            <a:prstGeom prst="rect">
              <a:avLst/>
            </a:prstGeom>
            <a:noFill/>
          </p:spPr>
          <p:txBody>
            <a:bodyPr wrap="none" rtlCol="0">
              <a:spAutoFit/>
            </a:bodyPr>
            <a:lstStyle/>
            <a:p>
              <a:r>
                <a:rPr lang="en-US" sz="1100" dirty="0"/>
                <a:t>Vdc_Out</a:t>
              </a:r>
            </a:p>
          </p:txBody>
        </p:sp>
        <p:sp>
          <p:nvSpPr>
            <p:cNvPr id="83" name="TextBox 82"/>
            <p:cNvSpPr txBox="1"/>
            <p:nvPr/>
          </p:nvSpPr>
          <p:spPr>
            <a:xfrm>
              <a:off x="1011257" y="5173217"/>
              <a:ext cx="508473" cy="261610"/>
            </a:xfrm>
            <a:prstGeom prst="rect">
              <a:avLst/>
            </a:prstGeom>
            <a:noFill/>
          </p:spPr>
          <p:txBody>
            <a:bodyPr wrap="none" rtlCol="0">
              <a:spAutoFit/>
            </a:bodyPr>
            <a:lstStyle/>
            <a:p>
              <a:r>
                <a:rPr lang="en-US" sz="1100" dirty="0"/>
                <a:t>GND</a:t>
              </a:r>
            </a:p>
          </p:txBody>
        </p:sp>
        <p:sp>
          <p:nvSpPr>
            <p:cNvPr id="96" name="TextBox 95"/>
            <p:cNvSpPr txBox="1"/>
            <p:nvPr/>
          </p:nvSpPr>
          <p:spPr>
            <a:xfrm>
              <a:off x="8106337" y="2726138"/>
              <a:ext cx="417102" cy="261610"/>
            </a:xfrm>
            <a:prstGeom prst="rect">
              <a:avLst/>
            </a:prstGeom>
            <a:noFill/>
          </p:spPr>
          <p:txBody>
            <a:bodyPr wrap="none" rtlCol="0">
              <a:spAutoFit/>
            </a:bodyPr>
            <a:lstStyle/>
            <a:p>
              <a:r>
                <a:rPr lang="en-US" sz="1100" dirty="0"/>
                <a:t>C</a:t>
              </a:r>
              <a:r>
                <a:rPr lang="en-US" sz="1100" baseline="-25000" dirty="0"/>
                <a:t>HV</a:t>
              </a:r>
            </a:p>
          </p:txBody>
        </p:sp>
        <p:sp>
          <p:nvSpPr>
            <p:cNvPr id="97" name="TextBox 96"/>
            <p:cNvSpPr txBox="1"/>
            <p:nvPr/>
          </p:nvSpPr>
          <p:spPr>
            <a:xfrm>
              <a:off x="8007725" y="4510115"/>
              <a:ext cx="399468" cy="261610"/>
            </a:xfrm>
            <a:prstGeom prst="rect">
              <a:avLst/>
            </a:prstGeom>
            <a:noFill/>
          </p:spPr>
          <p:txBody>
            <a:bodyPr wrap="none" rtlCol="0">
              <a:spAutoFit/>
            </a:bodyPr>
            <a:lstStyle/>
            <a:p>
              <a:r>
                <a:rPr lang="en-US" sz="1100" dirty="0"/>
                <a:t>C</a:t>
              </a:r>
              <a:r>
                <a:rPr lang="en-US" sz="1100" baseline="-25000" dirty="0"/>
                <a:t>LV</a:t>
              </a:r>
            </a:p>
          </p:txBody>
        </p:sp>
        <p:sp>
          <p:nvSpPr>
            <p:cNvPr id="121" name="TextBox 120"/>
            <p:cNvSpPr txBox="1"/>
            <p:nvPr/>
          </p:nvSpPr>
          <p:spPr>
            <a:xfrm rot="16200000">
              <a:off x="-1230732" y="3304350"/>
              <a:ext cx="3092824" cy="261610"/>
            </a:xfrm>
            <a:prstGeom prst="rect">
              <a:avLst/>
            </a:prstGeom>
            <a:noFill/>
          </p:spPr>
          <p:txBody>
            <a:bodyPr wrap="square" rtlCol="0">
              <a:spAutoFit/>
            </a:bodyPr>
            <a:lstStyle/>
            <a:p>
              <a:r>
                <a:rPr lang="en-US" sz="1100" dirty="0">
                  <a:solidFill>
                    <a:srgbClr val="FF0000"/>
                  </a:solidFill>
                </a:rPr>
                <a:t>LV Bias supply and PWM input</a:t>
              </a:r>
            </a:p>
          </p:txBody>
        </p:sp>
      </p:grpSp>
      <p:cxnSp>
        <p:nvCxnSpPr>
          <p:cNvPr id="85" name="Straight Arrow Connector 84"/>
          <p:cNvCxnSpPr>
            <a:cxnSpLocks/>
          </p:cNvCxnSpPr>
          <p:nvPr/>
        </p:nvCxnSpPr>
        <p:spPr>
          <a:xfrm flipV="1">
            <a:off x="6266360" y="1275558"/>
            <a:ext cx="1026263" cy="10104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8" name="Straight Arrow Connector 87"/>
          <p:cNvCxnSpPr>
            <a:cxnSpLocks/>
          </p:cNvCxnSpPr>
          <p:nvPr/>
        </p:nvCxnSpPr>
        <p:spPr>
          <a:xfrm flipH="1" flipV="1">
            <a:off x="9452694" y="1405584"/>
            <a:ext cx="1582893" cy="84455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90" name="Straight Arrow Connector 89"/>
          <p:cNvCxnSpPr/>
          <p:nvPr/>
        </p:nvCxnSpPr>
        <p:spPr>
          <a:xfrm rot="16200000" flipH="1">
            <a:off x="10349755" y="3186951"/>
            <a:ext cx="770965" cy="52891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93" name="TextBox 92"/>
          <p:cNvSpPr txBox="1"/>
          <p:nvPr/>
        </p:nvSpPr>
        <p:spPr>
          <a:xfrm>
            <a:off x="10865221" y="3818965"/>
            <a:ext cx="1135247" cy="261610"/>
          </a:xfrm>
          <a:prstGeom prst="rect">
            <a:avLst/>
          </a:prstGeom>
          <a:noFill/>
        </p:spPr>
        <p:txBody>
          <a:bodyPr wrap="none" rtlCol="0">
            <a:spAutoFit/>
          </a:bodyPr>
          <a:lstStyle/>
          <a:p>
            <a:r>
              <a:rPr lang="en-US" sz="1100" dirty="0"/>
              <a:t>Mother board</a:t>
            </a:r>
          </a:p>
        </p:txBody>
      </p:sp>
      <p:sp>
        <p:nvSpPr>
          <p:cNvPr id="98" name="Left Brace 97"/>
          <p:cNvSpPr/>
          <p:nvPr/>
        </p:nvSpPr>
        <p:spPr>
          <a:xfrm>
            <a:off x="986118" y="2106703"/>
            <a:ext cx="475129" cy="3711387"/>
          </a:xfrm>
          <a:prstGeom prst="leftBrace">
            <a:avLst>
              <a:gd name="adj1" fmla="val 8333"/>
              <a:gd name="adj2" fmla="val 49709"/>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Arrow Connector 119"/>
          <p:cNvCxnSpPr/>
          <p:nvPr/>
        </p:nvCxnSpPr>
        <p:spPr>
          <a:xfrm>
            <a:off x="1577788" y="5665691"/>
            <a:ext cx="3971365" cy="15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2" name="Left Brace 121"/>
          <p:cNvSpPr/>
          <p:nvPr/>
        </p:nvSpPr>
        <p:spPr>
          <a:xfrm rot="16200000">
            <a:off x="8886275" y="4941789"/>
            <a:ext cx="340660" cy="3097302"/>
          </a:xfrm>
          <a:prstGeom prst="leftBrace">
            <a:avLst>
              <a:gd name="adj1" fmla="val 8333"/>
              <a:gd name="adj2" fmla="val 49709"/>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TextBox 122"/>
          <p:cNvSpPr txBox="1"/>
          <p:nvPr/>
        </p:nvSpPr>
        <p:spPr>
          <a:xfrm>
            <a:off x="8041339" y="6596390"/>
            <a:ext cx="2165978" cy="261610"/>
          </a:xfrm>
          <a:prstGeom prst="rect">
            <a:avLst/>
          </a:prstGeom>
          <a:noFill/>
        </p:spPr>
        <p:txBody>
          <a:bodyPr wrap="none" rtlCol="0">
            <a:spAutoFit/>
          </a:bodyPr>
          <a:lstStyle/>
          <a:p>
            <a:r>
              <a:rPr lang="en-US" sz="1100" dirty="0">
                <a:solidFill>
                  <a:srgbClr val="FF0000"/>
                </a:solidFill>
              </a:rPr>
              <a:t>Power circuit Interface (HV)</a:t>
            </a:r>
          </a:p>
        </p:txBody>
      </p:sp>
      <p:sp>
        <p:nvSpPr>
          <p:cNvPr id="124" name="TextBox 123"/>
          <p:cNvSpPr txBox="1"/>
          <p:nvPr/>
        </p:nvSpPr>
        <p:spPr>
          <a:xfrm>
            <a:off x="313762" y="5997388"/>
            <a:ext cx="5282215" cy="600164"/>
          </a:xfrm>
          <a:prstGeom prst="rect">
            <a:avLst/>
          </a:prstGeom>
          <a:solidFill>
            <a:srgbClr val="CCFFCC">
              <a:alpha val="29020"/>
            </a:srgbClr>
          </a:solidFill>
        </p:spPr>
        <p:txBody>
          <a:bodyPr wrap="none" rtlCol="0">
            <a:spAutoFit/>
          </a:bodyPr>
          <a:lstStyle/>
          <a:p>
            <a:pPr>
              <a:buFontTx/>
              <a:buChar char="-"/>
            </a:pPr>
            <a:r>
              <a:rPr lang="en-US" sz="1100" dirty="0">
                <a:solidFill>
                  <a:srgbClr val="0000FF"/>
                </a:solidFill>
              </a:rPr>
              <a:t> The mother board receives a single PWM input (for HS GaN).</a:t>
            </a:r>
          </a:p>
          <a:p>
            <a:pPr>
              <a:buFontTx/>
              <a:buChar char="-"/>
            </a:pPr>
            <a:r>
              <a:rPr lang="en-US" sz="1100" dirty="0">
                <a:solidFill>
                  <a:srgbClr val="0000FF"/>
                </a:solidFill>
              </a:rPr>
              <a:t> The PWM pulses for LS GaN, and the dead time (adjustable) between </a:t>
            </a:r>
          </a:p>
          <a:p>
            <a:r>
              <a:rPr lang="en-US" sz="1100" dirty="0">
                <a:solidFill>
                  <a:srgbClr val="0000FF"/>
                </a:solidFill>
              </a:rPr>
              <a:t>  the HS and LS </a:t>
            </a:r>
            <a:r>
              <a:rPr lang="en-US" sz="1100" dirty="0" err="1">
                <a:solidFill>
                  <a:srgbClr val="0000FF"/>
                </a:solidFill>
              </a:rPr>
              <a:t>GaN’s</a:t>
            </a:r>
            <a:r>
              <a:rPr lang="en-US" sz="1100" dirty="0">
                <a:solidFill>
                  <a:srgbClr val="0000FF"/>
                </a:solidFill>
              </a:rPr>
              <a:t> are generated in the mother board.</a:t>
            </a:r>
          </a:p>
        </p:txBody>
      </p:sp>
    </p:spTree>
    <p:extLst>
      <p:ext uri="{BB962C8B-B14F-4D97-AF65-F5344CB8AC3E}">
        <p14:creationId xmlns:p14="http://schemas.microsoft.com/office/powerpoint/2010/main" xmlns="" val="122442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DA3A5-E06F-4B87-B921-14A3E6A9065A}"/>
              </a:ext>
            </a:extLst>
          </p:cNvPr>
          <p:cNvSpPr>
            <a:spLocks noGrp="1"/>
          </p:cNvSpPr>
          <p:nvPr>
            <p:ph type="title"/>
          </p:nvPr>
        </p:nvSpPr>
        <p:spPr>
          <a:xfrm>
            <a:off x="285750" y="-76200"/>
            <a:ext cx="11391900" cy="741500"/>
          </a:xfrm>
        </p:spPr>
        <p:txBody>
          <a:bodyPr>
            <a:normAutofit/>
          </a:bodyPr>
          <a:lstStyle/>
          <a:p>
            <a:r>
              <a:rPr lang="en-IN" sz="2400" dirty="0"/>
              <a:t>Half-Bridge GaN EVB – </a:t>
            </a:r>
            <a:r>
              <a:rPr lang="en-IN" sz="1800" dirty="0"/>
              <a:t>Mother Board Details.</a:t>
            </a:r>
          </a:p>
        </p:txBody>
      </p:sp>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Left Brace 24"/>
          <p:cNvSpPr/>
          <p:nvPr/>
        </p:nvSpPr>
        <p:spPr>
          <a:xfrm rot="10800000">
            <a:off x="7882229" y="3030089"/>
            <a:ext cx="340660" cy="2606479"/>
          </a:xfrm>
          <a:prstGeom prst="leftBrace">
            <a:avLst>
              <a:gd name="adj1" fmla="val 8333"/>
              <a:gd name="adj2" fmla="val 49709"/>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8265457" y="4050415"/>
            <a:ext cx="1237132" cy="600164"/>
          </a:xfrm>
          <a:prstGeom prst="rect">
            <a:avLst/>
          </a:prstGeom>
          <a:noFill/>
        </p:spPr>
        <p:txBody>
          <a:bodyPr wrap="square" rtlCol="0">
            <a:spAutoFit/>
          </a:bodyPr>
          <a:lstStyle/>
          <a:p>
            <a:r>
              <a:rPr lang="en-US" sz="1100" dirty="0">
                <a:solidFill>
                  <a:srgbClr val="FF0000"/>
                </a:solidFill>
              </a:rPr>
              <a:t>Power circuit Interface (HV) cables</a:t>
            </a:r>
          </a:p>
        </p:txBody>
      </p:sp>
      <p:pic>
        <p:nvPicPr>
          <p:cNvPr id="4100" name="Picture 4"/>
          <p:cNvPicPr>
            <a:picLocks noChangeAspect="1" noChangeArrowheads="1"/>
          </p:cNvPicPr>
          <p:nvPr/>
        </p:nvPicPr>
        <p:blipFill>
          <a:blip r:embed="rId2"/>
          <a:srcRect/>
          <a:stretch>
            <a:fillRect/>
          </a:stretch>
        </p:blipFill>
        <p:spPr bwMode="auto">
          <a:xfrm>
            <a:off x="8283388" y="941296"/>
            <a:ext cx="3666565" cy="2223246"/>
          </a:xfrm>
          <a:prstGeom prst="rect">
            <a:avLst/>
          </a:prstGeom>
          <a:noFill/>
          <a:ln w="9525">
            <a:noFill/>
            <a:miter lim="800000"/>
            <a:headEnd/>
            <a:tailEnd/>
          </a:ln>
          <a:effectLst/>
        </p:spPr>
      </p:pic>
      <p:cxnSp>
        <p:nvCxnSpPr>
          <p:cNvPr id="34" name="Straight Arrow Connector 33">
            <a:extLst>
              <a:ext uri="{FF2B5EF4-FFF2-40B4-BE49-F238E27FC236}">
                <a16:creationId xmlns:a16="http://schemas.microsoft.com/office/drawing/2014/main" xmlns="" id="{D40DECDB-765E-0DD6-139E-6EAE2C1185DC}"/>
              </a:ext>
            </a:extLst>
          </p:cNvPr>
          <p:cNvCxnSpPr>
            <a:cxnSpLocks/>
          </p:cNvCxnSpPr>
          <p:nvPr/>
        </p:nvCxnSpPr>
        <p:spPr>
          <a:xfrm flipH="1">
            <a:off x="6197600" y="1889602"/>
            <a:ext cx="483619" cy="4109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5" name="Straight Arrow Connector 34">
            <a:extLst>
              <a:ext uri="{FF2B5EF4-FFF2-40B4-BE49-F238E27FC236}">
                <a16:creationId xmlns:a16="http://schemas.microsoft.com/office/drawing/2014/main" xmlns="" id="{14DBDCCA-123C-E355-4FF6-90278ACD4647}"/>
              </a:ext>
            </a:extLst>
          </p:cNvPr>
          <p:cNvCxnSpPr>
            <a:cxnSpLocks/>
          </p:cNvCxnSpPr>
          <p:nvPr/>
        </p:nvCxnSpPr>
        <p:spPr>
          <a:xfrm>
            <a:off x="6681219" y="1898853"/>
            <a:ext cx="169791" cy="30410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42" name="Group 41">
            <a:extLst>
              <a:ext uri="{FF2B5EF4-FFF2-40B4-BE49-F238E27FC236}">
                <a16:creationId xmlns:a16="http://schemas.microsoft.com/office/drawing/2014/main" xmlns="" id="{8B1973DC-6903-524A-F8BA-C84F7DF728C2}"/>
              </a:ext>
            </a:extLst>
          </p:cNvPr>
          <p:cNvGrpSpPr/>
          <p:nvPr/>
        </p:nvGrpSpPr>
        <p:grpSpPr>
          <a:xfrm>
            <a:off x="162202" y="799324"/>
            <a:ext cx="7610195" cy="5714251"/>
            <a:chOff x="162202" y="799324"/>
            <a:chExt cx="7610195" cy="5714251"/>
          </a:xfrm>
        </p:grpSpPr>
        <p:grpSp>
          <p:nvGrpSpPr>
            <p:cNvPr id="24" name="Group 23"/>
            <p:cNvGrpSpPr/>
            <p:nvPr/>
          </p:nvGrpSpPr>
          <p:grpSpPr>
            <a:xfrm>
              <a:off x="162202" y="814712"/>
              <a:ext cx="7610195" cy="5698863"/>
              <a:chOff x="242887" y="814712"/>
              <a:chExt cx="6866125" cy="5698863"/>
            </a:xfrm>
          </p:grpSpPr>
          <p:pic>
            <p:nvPicPr>
              <p:cNvPr id="21" name="Picture 6"/>
              <p:cNvPicPr>
                <a:picLocks noChangeAspect="1" noChangeArrowheads="1"/>
              </p:cNvPicPr>
              <p:nvPr/>
            </p:nvPicPr>
            <p:blipFill>
              <a:blip r:embed="rId3"/>
              <a:srcRect r="41608"/>
              <a:stretch>
                <a:fillRect/>
              </a:stretch>
            </p:blipFill>
            <p:spPr bwMode="auto">
              <a:xfrm>
                <a:off x="242887" y="834608"/>
                <a:ext cx="6866125" cy="5678967"/>
              </a:xfrm>
              <a:prstGeom prst="rect">
                <a:avLst/>
              </a:prstGeom>
              <a:noFill/>
              <a:ln w="9525">
                <a:noFill/>
                <a:miter lim="800000"/>
                <a:headEnd/>
                <a:tailEnd/>
              </a:ln>
              <a:effectLst/>
            </p:spPr>
          </p:pic>
          <p:sp>
            <p:nvSpPr>
              <p:cNvPr id="22" name="TextBox 21"/>
              <p:cNvSpPr txBox="1"/>
              <p:nvPr/>
            </p:nvSpPr>
            <p:spPr>
              <a:xfrm>
                <a:off x="4820502" y="814712"/>
                <a:ext cx="779381" cy="215444"/>
              </a:xfrm>
              <a:prstGeom prst="rect">
                <a:avLst/>
              </a:prstGeom>
              <a:noFill/>
            </p:spPr>
            <p:txBody>
              <a:bodyPr wrap="none" rtlCol="0">
                <a:spAutoFit/>
              </a:bodyPr>
              <a:lstStyle/>
              <a:p>
                <a:r>
                  <a:rPr lang="en-US" sz="800" b="1" dirty="0"/>
                  <a:t>(HS PWM)</a:t>
                </a:r>
              </a:p>
            </p:txBody>
          </p:sp>
          <p:sp>
            <p:nvSpPr>
              <p:cNvPr id="23" name="TextBox 22"/>
              <p:cNvSpPr txBox="1"/>
              <p:nvPr/>
            </p:nvSpPr>
            <p:spPr>
              <a:xfrm>
                <a:off x="5158830" y="951872"/>
                <a:ext cx="434734" cy="215444"/>
              </a:xfrm>
              <a:prstGeom prst="rect">
                <a:avLst/>
              </a:prstGeom>
              <a:noFill/>
            </p:spPr>
            <p:txBody>
              <a:bodyPr wrap="none" rtlCol="0">
                <a:spAutoFit/>
              </a:bodyPr>
              <a:lstStyle/>
              <a:p>
                <a:r>
                  <a:rPr lang="en-US" sz="800" b="1" dirty="0"/>
                  <a:t>(LS)</a:t>
                </a:r>
              </a:p>
            </p:txBody>
          </p:sp>
        </p:grpSp>
        <p:sp>
          <p:nvSpPr>
            <p:cNvPr id="40" name="TextBox 39">
              <a:extLst>
                <a:ext uri="{FF2B5EF4-FFF2-40B4-BE49-F238E27FC236}">
                  <a16:creationId xmlns:a16="http://schemas.microsoft.com/office/drawing/2014/main" xmlns="" id="{AC3F6CEB-4AE8-4216-2BE3-78A3E775091C}"/>
                </a:ext>
              </a:extLst>
            </p:cNvPr>
            <p:cNvSpPr txBox="1"/>
            <p:nvPr/>
          </p:nvSpPr>
          <p:spPr>
            <a:xfrm>
              <a:off x="3204190" y="799324"/>
              <a:ext cx="704039" cy="230832"/>
            </a:xfrm>
            <a:prstGeom prst="rect">
              <a:avLst/>
            </a:prstGeom>
            <a:noFill/>
          </p:spPr>
          <p:txBody>
            <a:bodyPr wrap="none" rtlCol="0">
              <a:spAutoFit/>
            </a:bodyPr>
            <a:lstStyle/>
            <a:p>
              <a:r>
                <a:rPr lang="en-US" sz="900" b="1" dirty="0">
                  <a:solidFill>
                    <a:srgbClr val="FF0000"/>
                  </a:solidFill>
                </a:rPr>
                <a:t>+5V/0V</a:t>
              </a:r>
            </a:p>
          </p:txBody>
        </p:sp>
      </p:grpSp>
    </p:spTree>
    <p:extLst>
      <p:ext uri="{BB962C8B-B14F-4D97-AF65-F5344CB8AC3E}">
        <p14:creationId xmlns:p14="http://schemas.microsoft.com/office/powerpoint/2010/main" xmlns="" val="421455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65A8363-E6CE-8A2F-1AE1-65BC0340B96F}"/>
              </a:ext>
            </a:extLst>
          </p:cNvPr>
          <p:cNvPicPr>
            <a:picLocks noChangeAspect="1"/>
          </p:cNvPicPr>
          <p:nvPr/>
        </p:nvPicPr>
        <p:blipFill>
          <a:blip r:embed="rId2"/>
          <a:stretch>
            <a:fillRect/>
          </a:stretch>
        </p:blipFill>
        <p:spPr>
          <a:xfrm rot="16200000">
            <a:off x="7674486" y="1113551"/>
            <a:ext cx="3311447" cy="4755393"/>
          </a:xfrm>
          <a:prstGeom prst="rect">
            <a:avLst/>
          </a:prstGeom>
        </p:spPr>
      </p:pic>
      <p:pic>
        <p:nvPicPr>
          <p:cNvPr id="5" name="Picture 4">
            <a:extLst>
              <a:ext uri="{FF2B5EF4-FFF2-40B4-BE49-F238E27FC236}">
                <a16:creationId xmlns:a16="http://schemas.microsoft.com/office/drawing/2014/main" xmlns="" id="{6C8E11AA-B826-2F4E-F848-790F8970B9BB}"/>
              </a:ext>
            </a:extLst>
          </p:cNvPr>
          <p:cNvPicPr>
            <a:picLocks noChangeAspect="1"/>
          </p:cNvPicPr>
          <p:nvPr/>
        </p:nvPicPr>
        <p:blipFill>
          <a:blip r:embed="rId3"/>
          <a:stretch>
            <a:fillRect/>
          </a:stretch>
        </p:blipFill>
        <p:spPr>
          <a:xfrm>
            <a:off x="659861" y="1628120"/>
            <a:ext cx="5301855" cy="3486805"/>
          </a:xfrm>
          <a:prstGeom prst="rect">
            <a:avLst/>
          </a:prstGeom>
        </p:spPr>
      </p:pic>
      <p:sp>
        <p:nvSpPr>
          <p:cNvPr id="2" name="Title 1">
            <a:extLst>
              <a:ext uri="{FF2B5EF4-FFF2-40B4-BE49-F238E27FC236}">
                <a16:creationId xmlns:a16="http://schemas.microsoft.com/office/drawing/2014/main" xmlns="" id="{087DA3A5-E06F-4B87-B921-14A3E6A9065A}"/>
              </a:ext>
            </a:extLst>
          </p:cNvPr>
          <p:cNvSpPr>
            <a:spLocks noGrp="1"/>
          </p:cNvSpPr>
          <p:nvPr>
            <p:ph type="title"/>
          </p:nvPr>
        </p:nvSpPr>
        <p:spPr>
          <a:xfrm>
            <a:off x="285750" y="-76200"/>
            <a:ext cx="11391900" cy="741500"/>
          </a:xfrm>
        </p:spPr>
        <p:txBody>
          <a:bodyPr>
            <a:normAutofit/>
          </a:bodyPr>
          <a:lstStyle/>
          <a:p>
            <a:r>
              <a:rPr lang="en-IN" sz="2400" dirty="0"/>
              <a:t>Half-Bridge GaN EVB – </a:t>
            </a:r>
            <a:r>
              <a:rPr lang="en-IN" sz="1800" dirty="0"/>
              <a:t>Mother Board Details.</a:t>
            </a:r>
          </a:p>
        </p:txBody>
      </p:sp>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9925955" y="3804559"/>
            <a:ext cx="1561195" cy="310241"/>
          </a:xfrm>
          <a:prstGeom prst="rect">
            <a:avLst/>
          </a:prstGeom>
          <a:noFill/>
        </p:spPr>
        <p:txBody>
          <a:bodyPr wrap="square" rtlCol="0">
            <a:spAutoFit/>
          </a:bodyPr>
          <a:lstStyle/>
          <a:p>
            <a:r>
              <a:rPr lang="en-US" sz="1400" b="1" dirty="0">
                <a:solidFill>
                  <a:srgbClr val="FFFF00"/>
                </a:solidFill>
              </a:rPr>
              <a:t>Bottom side</a:t>
            </a:r>
          </a:p>
        </p:txBody>
      </p:sp>
      <p:sp>
        <p:nvSpPr>
          <p:cNvPr id="9" name="TextBox 8"/>
          <p:cNvSpPr txBox="1"/>
          <p:nvPr/>
        </p:nvSpPr>
        <p:spPr>
          <a:xfrm>
            <a:off x="2248805" y="3829050"/>
            <a:ext cx="1199245" cy="307777"/>
          </a:xfrm>
          <a:prstGeom prst="rect">
            <a:avLst/>
          </a:prstGeom>
          <a:noFill/>
        </p:spPr>
        <p:txBody>
          <a:bodyPr wrap="square" rtlCol="0">
            <a:spAutoFit/>
          </a:bodyPr>
          <a:lstStyle/>
          <a:p>
            <a:r>
              <a:rPr lang="en-US" sz="1400" b="1" dirty="0">
                <a:solidFill>
                  <a:srgbClr val="FFFF00"/>
                </a:solidFill>
              </a:rPr>
              <a:t>Top side</a:t>
            </a:r>
          </a:p>
        </p:txBody>
      </p:sp>
      <p:cxnSp>
        <p:nvCxnSpPr>
          <p:cNvPr id="11" name="Straight Connector 10"/>
          <p:cNvCxnSpPr/>
          <p:nvPr/>
        </p:nvCxnSpPr>
        <p:spPr>
          <a:xfrm rot="16200000" flipV="1">
            <a:off x="7441828" y="1544292"/>
            <a:ext cx="1485900" cy="12001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flipH="1" flipV="1">
            <a:off x="9296400" y="1543050"/>
            <a:ext cx="323850" cy="175483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72251" y="1104900"/>
            <a:ext cx="1485900" cy="523220"/>
          </a:xfrm>
          <a:prstGeom prst="rect">
            <a:avLst/>
          </a:prstGeom>
          <a:noFill/>
        </p:spPr>
        <p:txBody>
          <a:bodyPr wrap="square" rtlCol="0">
            <a:spAutoFit/>
          </a:bodyPr>
          <a:lstStyle/>
          <a:p>
            <a:r>
              <a:rPr lang="en-US" sz="1400" b="1" dirty="0"/>
              <a:t>5V Linear Regulator IC</a:t>
            </a:r>
          </a:p>
        </p:txBody>
      </p:sp>
      <p:sp>
        <p:nvSpPr>
          <p:cNvPr id="15" name="TextBox 14"/>
          <p:cNvSpPr txBox="1"/>
          <p:nvPr/>
        </p:nvSpPr>
        <p:spPr>
          <a:xfrm>
            <a:off x="8113964" y="980514"/>
            <a:ext cx="3593942" cy="523220"/>
          </a:xfrm>
          <a:prstGeom prst="rect">
            <a:avLst/>
          </a:prstGeom>
          <a:noFill/>
        </p:spPr>
        <p:txBody>
          <a:bodyPr wrap="square" rtlCol="0">
            <a:spAutoFit/>
          </a:bodyPr>
          <a:lstStyle/>
          <a:p>
            <a:r>
              <a:rPr lang="en-US" sz="1400" b="1" dirty="0" err="1"/>
              <a:t>Nand</a:t>
            </a:r>
            <a:r>
              <a:rPr lang="en-US" sz="1400" b="1" dirty="0"/>
              <a:t> Gate IC for complementary PWM, and Dead time generation</a:t>
            </a:r>
          </a:p>
        </p:txBody>
      </p:sp>
      <p:cxnSp>
        <p:nvCxnSpPr>
          <p:cNvPr id="13" name="Straight Connector 12"/>
          <p:cNvCxnSpPr/>
          <p:nvPr/>
        </p:nvCxnSpPr>
        <p:spPr>
          <a:xfrm rot="5400000" flipH="1" flipV="1">
            <a:off x="8418419" y="4981576"/>
            <a:ext cx="893109" cy="7552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flipV="1">
            <a:off x="7550660" y="3297885"/>
            <a:ext cx="634118" cy="256503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4910" y="5883088"/>
            <a:ext cx="1485900" cy="307777"/>
          </a:xfrm>
          <a:prstGeom prst="rect">
            <a:avLst/>
          </a:prstGeom>
          <a:noFill/>
        </p:spPr>
        <p:txBody>
          <a:bodyPr wrap="square" rtlCol="0">
            <a:spAutoFit/>
          </a:bodyPr>
          <a:lstStyle/>
          <a:p>
            <a:r>
              <a:rPr lang="en-US" sz="1400" b="1" dirty="0"/>
              <a:t>HV MLCCs</a:t>
            </a:r>
          </a:p>
        </p:txBody>
      </p:sp>
    </p:spTree>
    <p:extLst>
      <p:ext uri="{BB962C8B-B14F-4D97-AF65-F5344CB8AC3E}">
        <p14:creationId xmlns:p14="http://schemas.microsoft.com/office/powerpoint/2010/main" xmlns="" val="421455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7DA3A5-E06F-4B87-B921-14A3E6A9065A}"/>
              </a:ext>
            </a:extLst>
          </p:cNvPr>
          <p:cNvSpPr>
            <a:spLocks noGrp="1"/>
          </p:cNvSpPr>
          <p:nvPr>
            <p:ph type="title"/>
          </p:nvPr>
        </p:nvSpPr>
        <p:spPr>
          <a:xfrm>
            <a:off x="95250" y="190500"/>
            <a:ext cx="11601450" cy="476250"/>
          </a:xfrm>
        </p:spPr>
        <p:txBody>
          <a:bodyPr>
            <a:normAutofit/>
          </a:bodyPr>
          <a:lstStyle/>
          <a:p>
            <a:r>
              <a:rPr lang="en-IN" sz="2400" dirty="0"/>
              <a:t>Complete </a:t>
            </a:r>
            <a:r>
              <a:rPr lang="en-IN" sz="2400" dirty="0" err="1"/>
              <a:t>Tagore’s</a:t>
            </a:r>
            <a:r>
              <a:rPr lang="en-IN" sz="2400" dirty="0"/>
              <a:t> HB GaN EVB – </a:t>
            </a:r>
            <a:r>
              <a:rPr lang="en-IN" sz="1800" dirty="0"/>
              <a:t>Daughter Card Plugged into Mother Board</a:t>
            </a:r>
          </a:p>
        </p:txBody>
      </p:sp>
      <p:sp>
        <p:nvSpPr>
          <p:cNvPr id="4" name="Footer Placeholder 3">
            <a:extLst>
              <a:ext uri="{FF2B5EF4-FFF2-40B4-BE49-F238E27FC236}">
                <a16:creationId xmlns:a16="http://schemas.microsoft.com/office/drawing/2014/main" xmlns="" id="{81ED6DD5-5992-42E5-9D7E-182BDC9EDF6C}"/>
              </a:ext>
            </a:extLst>
          </p:cNvPr>
          <p:cNvSpPr>
            <a:spLocks noGrp="1"/>
          </p:cNvSpPr>
          <p:nvPr>
            <p:ph type="ftr" sz="quarter" idx="11"/>
          </p:nvPr>
        </p:nvSpPr>
        <p:spPr/>
        <p:txBody>
          <a:bodyPr/>
          <a:lstStyle/>
          <a:p>
            <a:r>
              <a:rPr lang="en-US" dirty="0"/>
              <a:t>Tagore Technology Confidential</a:t>
            </a:r>
          </a:p>
        </p:txBody>
      </p:sp>
      <p:sp>
        <p:nvSpPr>
          <p:cNvPr id="717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xmlns="" id="{802F29B3-DECD-2510-9373-10F417EC407B}"/>
              </a:ext>
            </a:extLst>
          </p:cNvPr>
          <p:cNvPicPr>
            <a:picLocks noChangeAspect="1"/>
          </p:cNvPicPr>
          <p:nvPr/>
        </p:nvPicPr>
        <p:blipFill>
          <a:blip r:embed="rId2"/>
          <a:stretch>
            <a:fillRect/>
          </a:stretch>
        </p:blipFill>
        <p:spPr>
          <a:xfrm rot="757452">
            <a:off x="7467889" y="1073884"/>
            <a:ext cx="3506504" cy="2683115"/>
          </a:xfrm>
          <a:prstGeom prst="rect">
            <a:avLst/>
          </a:prstGeom>
        </p:spPr>
      </p:pic>
      <p:pic>
        <p:nvPicPr>
          <p:cNvPr id="7" name="Picture 6">
            <a:extLst>
              <a:ext uri="{FF2B5EF4-FFF2-40B4-BE49-F238E27FC236}">
                <a16:creationId xmlns:a16="http://schemas.microsoft.com/office/drawing/2014/main" xmlns="" id="{F0668E60-D575-64AD-B64E-1172D3D9E18C}"/>
              </a:ext>
            </a:extLst>
          </p:cNvPr>
          <p:cNvPicPr>
            <a:picLocks noChangeAspect="1"/>
          </p:cNvPicPr>
          <p:nvPr/>
        </p:nvPicPr>
        <p:blipFill>
          <a:blip r:embed="rId3"/>
          <a:stretch>
            <a:fillRect/>
          </a:stretch>
        </p:blipFill>
        <p:spPr>
          <a:xfrm rot="21068527">
            <a:off x="984853" y="1061534"/>
            <a:ext cx="3502455" cy="2690911"/>
          </a:xfrm>
          <a:prstGeom prst="rect">
            <a:avLst/>
          </a:prstGeom>
        </p:spPr>
      </p:pic>
      <p:pic>
        <p:nvPicPr>
          <p:cNvPr id="9" name="Picture 8">
            <a:extLst>
              <a:ext uri="{FF2B5EF4-FFF2-40B4-BE49-F238E27FC236}">
                <a16:creationId xmlns:a16="http://schemas.microsoft.com/office/drawing/2014/main" xmlns="" id="{9AF34838-9842-D276-14EF-C511475938A7}"/>
              </a:ext>
            </a:extLst>
          </p:cNvPr>
          <p:cNvPicPr>
            <a:picLocks noChangeAspect="1"/>
          </p:cNvPicPr>
          <p:nvPr/>
        </p:nvPicPr>
        <p:blipFill>
          <a:blip r:embed="rId4"/>
          <a:stretch>
            <a:fillRect/>
          </a:stretch>
        </p:blipFill>
        <p:spPr>
          <a:xfrm>
            <a:off x="1114729" y="4315488"/>
            <a:ext cx="2696376" cy="2215257"/>
          </a:xfrm>
          <a:prstGeom prst="rect">
            <a:avLst/>
          </a:prstGeom>
        </p:spPr>
      </p:pic>
      <p:pic>
        <p:nvPicPr>
          <p:cNvPr id="11" name="Picture 10">
            <a:extLst>
              <a:ext uri="{FF2B5EF4-FFF2-40B4-BE49-F238E27FC236}">
                <a16:creationId xmlns:a16="http://schemas.microsoft.com/office/drawing/2014/main" xmlns="" id="{2B36E792-7CA1-0268-25A8-5E14D612BDD7}"/>
              </a:ext>
            </a:extLst>
          </p:cNvPr>
          <p:cNvPicPr>
            <a:picLocks noChangeAspect="1"/>
          </p:cNvPicPr>
          <p:nvPr/>
        </p:nvPicPr>
        <p:blipFill>
          <a:blip r:embed="rId5"/>
          <a:stretch>
            <a:fillRect/>
          </a:stretch>
        </p:blipFill>
        <p:spPr>
          <a:xfrm>
            <a:off x="4346753" y="4166280"/>
            <a:ext cx="3098444" cy="2190750"/>
          </a:xfrm>
          <a:prstGeom prst="rect">
            <a:avLst/>
          </a:prstGeom>
        </p:spPr>
      </p:pic>
      <p:pic>
        <p:nvPicPr>
          <p:cNvPr id="13" name="Picture 12">
            <a:extLst>
              <a:ext uri="{FF2B5EF4-FFF2-40B4-BE49-F238E27FC236}">
                <a16:creationId xmlns:a16="http://schemas.microsoft.com/office/drawing/2014/main" xmlns="" id="{7D9198CA-C583-980D-30F8-09371A7BEB31}"/>
              </a:ext>
            </a:extLst>
          </p:cNvPr>
          <p:cNvPicPr>
            <a:picLocks noChangeAspect="1"/>
          </p:cNvPicPr>
          <p:nvPr/>
        </p:nvPicPr>
        <p:blipFill>
          <a:blip r:embed="rId6"/>
          <a:stretch>
            <a:fillRect/>
          </a:stretch>
        </p:blipFill>
        <p:spPr>
          <a:xfrm>
            <a:off x="7980845" y="4315488"/>
            <a:ext cx="3604569" cy="2103317"/>
          </a:xfrm>
          <a:prstGeom prst="rect">
            <a:avLst/>
          </a:prstGeom>
        </p:spPr>
      </p:pic>
    </p:spTree>
    <p:extLst>
      <p:ext uri="{BB962C8B-B14F-4D97-AF65-F5344CB8AC3E}">
        <p14:creationId xmlns:p14="http://schemas.microsoft.com/office/powerpoint/2010/main" xmlns="" val="4214553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 tagore theme with confidential _3">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extLst>
    <a:ext uri="{05A4C25C-085E-4340-85A3-A5531E510DB2}">
      <thm15:themeFamily xmlns:thm15="http://schemas.microsoft.com/office/thememl/2012/main" xmlns="" name="new tagore theme with confidential _3" id="{9BDF1D6F-05BD-4482-A662-8DCAAB231703}" vid="{60983B8C-33EE-40C8-A5BC-B64197A9BC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2845B065FB0D40A1DAB5EC0F8BBEF0" ma:contentTypeVersion="17" ma:contentTypeDescription="Create a new document." ma:contentTypeScope="" ma:versionID="116ffe9d119dfdb7b039364989e7fe33">
  <xsd:schema xmlns:xsd="http://www.w3.org/2001/XMLSchema" xmlns:xs="http://www.w3.org/2001/XMLSchema" xmlns:p="http://schemas.microsoft.com/office/2006/metadata/properties" xmlns:ns2="1cfd5fc2-68c0-4aaa-b9ad-3e1dce5bd68e" xmlns:ns3="165531e8-c83a-4b37-b3b7-f3db7bf3e395" targetNamespace="http://schemas.microsoft.com/office/2006/metadata/properties" ma:root="true" ma:fieldsID="fee0d6698153d609415c8fd71c4fea5b" ns2:_="" ns3:_="">
    <xsd:import namespace="1cfd5fc2-68c0-4aaa-b9ad-3e1dce5bd68e"/>
    <xsd:import namespace="165531e8-c83a-4b37-b3b7-f3db7bf3e3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d5fc2-68c0-4aaa-b9ad-3e1dce5bd68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2ed12da-348e-4f45-82bb-a63da01c8363"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5531e8-c83a-4b37-b3b7-f3db7bf3e39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d5cb55-9319-4a68-b93c-5d77a2e3a810}" ma:internalName="TaxCatchAll" ma:showField="CatchAllData" ma:web="165531e8-c83a-4b37-b3b7-f3db7bf3e3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fd5fc2-68c0-4aaa-b9ad-3e1dce5bd68e">
      <Terms xmlns="http://schemas.microsoft.com/office/infopath/2007/PartnerControls"/>
    </lcf76f155ced4ddcb4097134ff3c332f>
    <TaxCatchAll xmlns="165531e8-c83a-4b37-b3b7-f3db7bf3e395" xsi:nil="true"/>
  </documentManagement>
</p:properties>
</file>

<file path=customXml/itemProps1.xml><?xml version="1.0" encoding="utf-8"?>
<ds:datastoreItem xmlns:ds="http://schemas.openxmlformats.org/officeDocument/2006/customXml" ds:itemID="{31B1090A-6F2A-4E5C-8EEB-DF1168A6C863}"/>
</file>

<file path=customXml/itemProps2.xml><?xml version="1.0" encoding="utf-8"?>
<ds:datastoreItem xmlns:ds="http://schemas.openxmlformats.org/officeDocument/2006/customXml" ds:itemID="{EA688872-1FD9-4884-9B54-13410796BD21}"/>
</file>

<file path=customXml/itemProps3.xml><?xml version="1.0" encoding="utf-8"?>
<ds:datastoreItem xmlns:ds="http://schemas.openxmlformats.org/officeDocument/2006/customXml" ds:itemID="{F3D5E20F-AAC3-4287-8B51-E8A1FA7D14E0}"/>
</file>

<file path=docProps/app.xml><?xml version="1.0" encoding="utf-8"?>
<Properties xmlns="http://schemas.openxmlformats.org/officeDocument/2006/extended-properties" xmlns:vt="http://schemas.openxmlformats.org/officeDocument/2006/docPropsVTypes">
  <TotalTime>4339</TotalTime>
  <Words>935</Words>
  <Application>Microsoft Office PowerPoint</Application>
  <PresentationFormat>Custom</PresentationFormat>
  <Paragraphs>164</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 tagore theme with confidential _3</vt:lpstr>
      <vt:lpstr>Tagore Half-Bridge (HB) GaN EVB:</vt:lpstr>
      <vt:lpstr>Tagore GaN Half-Bridge EVB Overview – GaN HB Daughter Card</vt:lpstr>
      <vt:lpstr>Half-Bridge GaN EVB – GaN Daughter Card Details</vt:lpstr>
      <vt:lpstr>Half-Bridge GaN EVB – GaN Daughter Card Details</vt:lpstr>
      <vt:lpstr>Tagore GaN HB EVB – Example Use Cases</vt:lpstr>
      <vt:lpstr>Tagore GaN HB EVB – How to Use ? (Mother Board Introduction)</vt:lpstr>
      <vt:lpstr>Half-Bridge GaN EVB – Mother Board Details.</vt:lpstr>
      <vt:lpstr>Half-Bridge GaN EVB – Mother Board Details.</vt:lpstr>
      <vt:lpstr>Complete Tagore’s HB GaN EVB – Daughter Card Plugged into Mother Board</vt:lpstr>
      <vt:lpstr>Complete Tagore’s HB GaN EVB – Daughter Card Plugged into Mother Board</vt:lpstr>
      <vt:lpstr>Slide 11</vt:lpstr>
      <vt:lpstr>Slide 12</vt:lpstr>
      <vt:lpstr>Half-Bridge GaN EVB Application – DC-DC Buck Converter</vt:lpstr>
      <vt:lpstr>Slide 14</vt:lpstr>
      <vt:lpstr>Slide 15</vt:lpstr>
      <vt:lpstr>Slide 16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DPT:</dc:title>
  <dc:creator>Mani Ray</dc:creator>
  <cp:lastModifiedBy>Rajesh ghosh</cp:lastModifiedBy>
  <cp:revision>115</cp:revision>
  <dcterms:created xsi:type="dcterms:W3CDTF">2020-11-10T15:51:51Z</dcterms:created>
  <dcterms:modified xsi:type="dcterms:W3CDTF">2022-05-13T07:36:13Z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0x010100F82845B065FB0D40A1DAB5EC0F8BBEF0</vt:lpwstr>
  </property>
</Properties>
</file>